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49" r:id="rId2"/>
    <p:sldId id="256" r:id="rId3"/>
    <p:sldId id="257" r:id="rId4"/>
    <p:sldId id="368" r:id="rId5"/>
    <p:sldId id="487" r:id="rId6"/>
    <p:sldId id="415" r:id="rId7"/>
    <p:sldId id="453" r:id="rId8"/>
    <p:sldId id="452" r:id="rId9"/>
    <p:sldId id="455" r:id="rId10"/>
    <p:sldId id="488" r:id="rId11"/>
    <p:sldId id="456" r:id="rId12"/>
    <p:sldId id="457" r:id="rId13"/>
    <p:sldId id="458" r:id="rId14"/>
    <p:sldId id="459" r:id="rId15"/>
    <p:sldId id="460" r:id="rId16"/>
    <p:sldId id="462" r:id="rId17"/>
    <p:sldId id="461" r:id="rId18"/>
    <p:sldId id="463" r:id="rId19"/>
    <p:sldId id="465" r:id="rId20"/>
    <p:sldId id="464" r:id="rId21"/>
    <p:sldId id="466" r:id="rId22"/>
    <p:sldId id="468" r:id="rId23"/>
    <p:sldId id="467" r:id="rId24"/>
    <p:sldId id="469" r:id="rId25"/>
    <p:sldId id="471" r:id="rId26"/>
    <p:sldId id="470" r:id="rId27"/>
    <p:sldId id="412" r:id="rId28"/>
    <p:sldId id="472" r:id="rId29"/>
    <p:sldId id="473" r:id="rId30"/>
    <p:sldId id="474" r:id="rId31"/>
    <p:sldId id="475" r:id="rId32"/>
    <p:sldId id="396" r:id="rId33"/>
    <p:sldId id="478" r:id="rId34"/>
    <p:sldId id="477" r:id="rId35"/>
    <p:sldId id="480" r:id="rId36"/>
    <p:sldId id="481" r:id="rId37"/>
    <p:sldId id="482" r:id="rId38"/>
    <p:sldId id="385" r:id="rId39"/>
    <p:sldId id="483" r:id="rId40"/>
    <p:sldId id="485" r:id="rId41"/>
    <p:sldId id="484" r:id="rId42"/>
    <p:sldId id="486" r:id="rId43"/>
    <p:sldId id="408" r:id="rId44"/>
    <p:sldId id="341" r:id="rId45"/>
  </p:sldIdLst>
  <p:sldSz cx="9144000" cy="6858000" type="screen4x3"/>
  <p:notesSz cx="6858000" cy="9144000"/>
  <p:embeddedFontLst>
    <p:embeddedFont>
      <p:font typeface="黑体" panose="02010609060101010101" pitchFamily="49" charset="-122"/>
      <p:regular r:id="rId48"/>
    </p:embeddedFont>
    <p:embeddedFont>
      <p:font typeface="隶书" panose="02010509060101010101" pitchFamily="49" charset="-122"/>
      <p:regular r:id="rId49"/>
    </p:embeddedFont>
    <p:embeddedFont>
      <p:font typeface="Monotype Sorts" panose="02010600030101010101"/>
      <p:regular r:id="rId50"/>
    </p:embeddedFont>
    <p:embeddedFont>
      <p:font typeface="微软简综艺" panose="02010609000101010101"/>
      <p:regular r:id="rId51"/>
    </p:embeddedFont>
    <p:embeddedFont>
      <p:font typeface="Book Antiqua" panose="02040602050305030304" pitchFamily="18" charset="0"/>
      <p:regular r:id="rId52"/>
      <p:bold r:id="rId53"/>
      <p:italic r:id="rId54"/>
      <p:boldItalic r:id="rId55"/>
    </p:embeddedFont>
  </p:embeddedFontLst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5pPr>
    <a:lvl6pPr marL="2286000" algn="l" defTabSz="914400" rtl="0" eaLnBrk="1" latinLnBrk="0" hangingPunct="1"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6pPr>
    <a:lvl7pPr marL="2743200" algn="l" defTabSz="914400" rtl="0" eaLnBrk="1" latinLnBrk="0" hangingPunct="1"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7pPr>
    <a:lvl8pPr marL="3200400" algn="l" defTabSz="914400" rtl="0" eaLnBrk="1" latinLnBrk="0" hangingPunct="1"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8pPr>
    <a:lvl9pPr marL="3657600" algn="l" defTabSz="914400" rtl="0" eaLnBrk="1" latinLnBrk="0" hangingPunct="1">
      <a:defRPr kumimoji="1" sz="6000" b="1" kern="1200">
        <a:solidFill>
          <a:schemeClr val="tx1"/>
        </a:solidFill>
        <a:latin typeface="Times New Roman" panose="02020603050405020304" pitchFamily="18" charset="0"/>
        <a:ea typeface="创艺简细圆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FF"/>
    <a:srgbClr val="C57BC3"/>
    <a:srgbClr val="C187C1"/>
    <a:srgbClr val="FFADD6"/>
    <a:srgbClr val="FF99CC"/>
    <a:srgbClr val="FFCC66"/>
    <a:srgbClr val="FF0000"/>
    <a:srgbClr val="D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9" autoAdjust="0"/>
    <p:restoredTop sz="94575" autoAdjust="0"/>
  </p:normalViewPr>
  <p:slideViewPr>
    <p:cSldViewPr>
      <p:cViewPr varScale="1">
        <p:scale>
          <a:sx n="48" d="100"/>
          <a:sy n="48" d="100"/>
        </p:scale>
        <p:origin x="123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-10882"/>
    </p:cViewPr>
  </p:sorterViewPr>
  <p:notesViewPr>
    <p:cSldViewPr>
      <p:cViewPr varScale="1">
        <p:scale>
          <a:sx n="38" d="100"/>
          <a:sy n="38" d="100"/>
        </p:scale>
        <p:origin x="-152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63950" y="1143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63950" y="1447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63950" y="2057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63950" y="236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63950" y="266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63950" y="297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63950" y="1752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63950" y="838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63950" y="3810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63950" y="4114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63950" y="4724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63950" y="5029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63950" y="5334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63950" y="5638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63950" y="4419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63950" y="3505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63950" y="647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63950" y="678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63950" y="7391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63950" y="7696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63950" y="8001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63950" y="8305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63950" y="7086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63950" y="617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69900" y="381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69900" y="8763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1438" y="8818563"/>
            <a:ext cx="67151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b="0" smtClean="0"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1438" y="55563"/>
            <a:ext cx="67151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b="0" smtClean="0">
                <a:latin typeface="Arial" panose="020B0604020202020204" pitchFamily="34" charset="0"/>
              </a:rPr>
              <a:t>	Chapter 2	</a:t>
            </a:r>
            <a:r>
              <a:rPr lang="en-US" altLang="zh-CN" sz="1200" smtClean="0">
                <a:latin typeface="Arial" panose="020B0604020202020204" pitchFamily="34" charset="0"/>
              </a:rPr>
              <a:t>Student Lecture Notes</a:t>
            </a:r>
            <a:r>
              <a:rPr lang="en-US" altLang="zh-CN" sz="1200" b="0" smtClean="0">
                <a:latin typeface="Arial" panose="020B0604020202020204" pitchFamily="34" charset="0"/>
              </a:rPr>
              <a:t>	 2-</a:t>
            </a:r>
            <a:fld id="{254CA819-47B7-4964-B40F-775A043CD766}" type="slidenum">
              <a:rPr lang="en-US" altLang="zh-CN" sz="1200" b="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950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notes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20750" y="3581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20750" y="3886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20750" y="4191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20750" y="4495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20750" y="4800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20750" y="5410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20750" y="5715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20750" y="6019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20750" y="6324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20750" y="6629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20750" y="6934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20750" y="7239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20750" y="7543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20750" y="7848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20750" y="8153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20750" y="8458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65100" y="381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1438" y="8818563"/>
            <a:ext cx="67151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b="0" smtClean="0"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65100" y="8763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b="0" smtClean="0">
                <a:latin typeface="Arial" panose="020B0604020202020204" pitchFamily="34" charset="0"/>
              </a:rPr>
              <a:t>	Chapter 2	</a:t>
            </a:r>
            <a:r>
              <a:rPr lang="en-US" altLang="zh-CN" sz="1200" smtClean="0">
                <a:latin typeface="Arial" panose="020B0604020202020204" pitchFamily="34" charset="0"/>
              </a:rPr>
              <a:t>Instructor Notes</a:t>
            </a:r>
            <a:r>
              <a:rPr lang="en-US" altLang="zh-CN" sz="1200" b="0" smtClean="0">
                <a:latin typeface="Arial" panose="020B0604020202020204" pitchFamily="34" charset="0"/>
              </a:rPr>
              <a:t>	2-</a:t>
            </a:r>
            <a:fld id="{E9FDC1DD-2CBF-49C9-B78B-098C13A48911}" type="slidenum">
              <a:rPr lang="en-US" altLang="zh-CN" sz="1200" b="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85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6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24621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24579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73608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8721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2867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42237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0723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6232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2771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3555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4819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762261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6867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43836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38915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20796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40963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1522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43011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89950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81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92567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45059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071600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47107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02541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49155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62136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449357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32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01035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52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907220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56471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593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68615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1443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4475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34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9540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  <p:sp>
        <p:nvSpPr>
          <p:cNvPr id="10243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19069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7958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675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37862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9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28775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71067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37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30798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57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213744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78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84687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893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19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588009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39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82798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9812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60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896789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880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444795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901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138517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2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  <p:sp>
        <p:nvSpPr>
          <p:cNvPr id="92163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4670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47932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436201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37779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20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2310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noFill/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9641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53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9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7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8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470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9050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33900" y="19050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1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6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5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7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9708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681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3048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050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09600" y="6248400"/>
            <a:ext cx="855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 sz="20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2 - </a:t>
            </a:r>
            <a:fld id="{E8BF59EF-AD87-4FEC-82E0-C7C44061CB6C}" type="slidenum">
              <a:rPr lang="en-US" altLang="zh-CN" sz="20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pPr>
                <a:defRPr/>
              </a:pPr>
              <a:t>‹#›</a:t>
            </a:fld>
            <a:endParaRPr lang="en-US" altLang="zh-CN" sz="20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228600"/>
            <a:ext cx="167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spcBef>
                <a:spcPct val="20000"/>
              </a:spcBef>
              <a:defRPr kumimoji="1" sz="1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0" smtClean="0"/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1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latin typeface="Arial" panose="020B0604020202020204" pitchFamily="34" charset="0"/>
                <a:ea typeface="隶书" panose="02010509060101010101" pitchFamily="49" charset="-122"/>
              </a:rPr>
              <a:t>作者：贾俊平，中国人民大学统计学院</a:t>
            </a:r>
            <a:endParaRPr lang="zh-CN" altLang="en-US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152400" y="104775"/>
            <a:ext cx="17526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1" hangingPunct="1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</a:p>
          <a:p>
            <a:pPr algn="ctr"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build="p" autoUpdateAnimBg="0"/>
    </p:bldLst>
  </p:timing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400" b="1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anose="05000000000000000000" pitchFamily="2" charset="2"/>
        <a:buChar char="l"/>
        <a:defRPr kumimoji="1" sz="20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rgbClr val="F0F0F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304800"/>
            <a:ext cx="6934200" cy="1066800"/>
          </a:xfrm>
        </p:spPr>
        <p:txBody>
          <a:bodyPr anchor="ctr"/>
          <a:lstStyle/>
          <a:p>
            <a:pPr>
              <a:defRPr/>
            </a:pPr>
            <a:r>
              <a:rPr lang="zh-CN" altLang="en-US" sz="4400" smtClean="0">
                <a:solidFill>
                  <a:schemeClr val="tx1"/>
                </a:solidFill>
                <a:latin typeface="Arial" panose="020B0604020202020204" pitchFamily="34" charset="0"/>
              </a:rPr>
              <a:t>第 </a:t>
            </a:r>
            <a:r>
              <a:rPr lang="en-US" altLang="zh-CN" sz="4400" smtClean="0">
                <a:solidFill>
                  <a:schemeClr val="tx1"/>
                </a:solidFill>
                <a:latin typeface="Arial" panose="020B0604020202020204" pitchFamily="34" charset="0"/>
              </a:rPr>
              <a:t>2 </a:t>
            </a:r>
            <a:r>
              <a:rPr lang="zh-CN" altLang="en-US" sz="4400" smtClean="0">
                <a:solidFill>
                  <a:schemeClr val="tx1"/>
                </a:solidFill>
                <a:latin typeface="Arial" panose="020B0604020202020204" pitchFamily="34" charset="0"/>
              </a:rPr>
              <a:t>章   数据的搜集</a:t>
            </a:r>
          </a:p>
        </p:txBody>
      </p:sp>
      <p:grpSp>
        <p:nvGrpSpPr>
          <p:cNvPr id="4099" name="Group 200"/>
          <p:cNvGrpSpPr>
            <a:grpSpLocks/>
          </p:cNvGrpSpPr>
          <p:nvPr/>
        </p:nvGrpSpPr>
        <p:grpSpPr bwMode="auto">
          <a:xfrm>
            <a:off x="1371600" y="1600200"/>
            <a:ext cx="7543800" cy="4740275"/>
            <a:chOff x="864" y="1008"/>
            <a:chExt cx="4752" cy="2986"/>
          </a:xfrm>
        </p:grpSpPr>
        <p:sp>
          <p:nvSpPr>
            <p:cNvPr id="422089" name="Text Box 201"/>
            <p:cNvSpPr txBox="1">
              <a:spLocks noChangeArrowheads="1"/>
            </p:cNvSpPr>
            <p:nvPr/>
          </p:nvSpPr>
          <p:spPr bwMode="auto">
            <a:xfrm>
              <a:off x="3168" y="3456"/>
              <a:ext cx="244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0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隶书" panose="02010509060101010101" pitchFamily="49" charset="-122"/>
                </a:rPr>
                <a:t>作者：中国人民大学统计学院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20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隶书" panose="02010509060101010101" pitchFamily="49" charset="-122"/>
                </a:rPr>
                <a:t>贾俊平</a:t>
              </a:r>
            </a:p>
          </p:txBody>
        </p:sp>
        <p:sp>
          <p:nvSpPr>
            <p:cNvPr id="4101" name="WordArt 202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102" name="Group 203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4103" name="Group 204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4195" name="Freeform 205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565 w 1129"/>
                    <a:gd name="T1" fmla="*/ 98 h 954"/>
                    <a:gd name="T2" fmla="*/ 565 w 1129"/>
                    <a:gd name="T3" fmla="*/ 318 h 954"/>
                    <a:gd name="T4" fmla="*/ 0 w 1129"/>
                    <a:gd name="T5" fmla="*/ 156 h 954"/>
                    <a:gd name="T6" fmla="*/ 0 w 1129"/>
                    <a:gd name="T7" fmla="*/ 0 h 954"/>
                    <a:gd name="T8" fmla="*/ 565 w 1129"/>
                    <a:gd name="T9" fmla="*/ 98 h 9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6" name="Freeform 206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22 h 726"/>
                    <a:gd name="T2" fmla="*/ 0 w 841"/>
                    <a:gd name="T3" fmla="*/ 242 h 726"/>
                    <a:gd name="T4" fmla="*/ 420 w 841"/>
                    <a:gd name="T5" fmla="*/ 188 h 726"/>
                    <a:gd name="T6" fmla="*/ 420 w 841"/>
                    <a:gd name="T7" fmla="*/ 0 h 726"/>
                    <a:gd name="T8" fmla="*/ 0 w 841"/>
                    <a:gd name="T9" fmla="*/ 22 h 7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7" name="Freeform 207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985 w 1970"/>
                    <a:gd name="T1" fmla="*/ 76 h 293"/>
                    <a:gd name="T2" fmla="*/ 561 w 1970"/>
                    <a:gd name="T3" fmla="*/ 98 h 293"/>
                    <a:gd name="T4" fmla="*/ 0 w 1970"/>
                    <a:gd name="T5" fmla="*/ 0 h 293"/>
                    <a:gd name="T6" fmla="*/ 413 w 1970"/>
                    <a:gd name="T7" fmla="*/ 0 h 293"/>
                    <a:gd name="T8" fmla="*/ 985 w 1970"/>
                    <a:gd name="T9" fmla="*/ 76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4" name="Freeform 208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357 w 715"/>
                  <a:gd name="T1" fmla="*/ 52 h 273"/>
                  <a:gd name="T2" fmla="*/ 357 w 715"/>
                  <a:gd name="T3" fmla="*/ 81 h 273"/>
                  <a:gd name="T4" fmla="*/ 191 w 715"/>
                  <a:gd name="T5" fmla="*/ 91 h 273"/>
                  <a:gd name="T6" fmla="*/ 0 w 715"/>
                  <a:gd name="T7" fmla="*/ 58 h 273"/>
                  <a:gd name="T8" fmla="*/ 0 w 715"/>
                  <a:gd name="T9" fmla="*/ 0 h 273"/>
                  <a:gd name="T10" fmla="*/ 357 w 715"/>
                  <a:gd name="T11" fmla="*/ 52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" name="Freeform 209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392 w 913"/>
                  <a:gd name="T1" fmla="*/ 444 h 1333"/>
                  <a:gd name="T2" fmla="*/ 456 w 913"/>
                  <a:gd name="T3" fmla="*/ 15 h 1333"/>
                  <a:gd name="T4" fmla="*/ 64 w 913"/>
                  <a:gd name="T5" fmla="*/ 0 h 1333"/>
                  <a:gd name="T6" fmla="*/ 0 w 913"/>
                  <a:gd name="T7" fmla="*/ 382 h 1333"/>
                  <a:gd name="T8" fmla="*/ 392 w 913"/>
                  <a:gd name="T9" fmla="*/ 444 h 1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6" name="Freeform 210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64 w 809"/>
                  <a:gd name="T1" fmla="*/ 0 h 1323"/>
                  <a:gd name="T2" fmla="*/ 404 w 809"/>
                  <a:gd name="T3" fmla="*/ 98 h 1323"/>
                  <a:gd name="T4" fmla="*/ 356 w 809"/>
                  <a:gd name="T5" fmla="*/ 441 h 1323"/>
                  <a:gd name="T6" fmla="*/ 0 w 809"/>
                  <a:gd name="T7" fmla="*/ 430 h 1323"/>
                  <a:gd name="T8" fmla="*/ 64 w 809"/>
                  <a:gd name="T9" fmla="*/ 0 h 1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7" name="Freeform 211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328 w 654"/>
                  <a:gd name="T1" fmla="*/ 15 h 1003"/>
                  <a:gd name="T2" fmla="*/ 281 w 654"/>
                  <a:gd name="T3" fmla="*/ 334 h 1003"/>
                  <a:gd name="T4" fmla="*/ 0 w 654"/>
                  <a:gd name="T5" fmla="*/ 296 h 1003"/>
                  <a:gd name="T6" fmla="*/ 48 w 654"/>
                  <a:gd name="T7" fmla="*/ 0 h 1003"/>
                  <a:gd name="T8" fmla="*/ 328 w 654"/>
                  <a:gd name="T9" fmla="*/ 15 h 10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108" name="Group 212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4188" name="Freeform 213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321 w 643"/>
                    <a:gd name="T3" fmla="*/ 62 h 621"/>
                    <a:gd name="T4" fmla="*/ 321 w 643"/>
                    <a:gd name="T5" fmla="*/ 207 h 621"/>
                    <a:gd name="T6" fmla="*/ 0 w 643"/>
                    <a:gd name="T7" fmla="*/ 117 h 621"/>
                    <a:gd name="T8" fmla="*/ 0 w 643"/>
                    <a:gd name="T9" fmla="*/ 0 h 6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89" name="Line 214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0" name="Line 215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1" name="Line 216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2" name="Line 217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3" name="Line 218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4" name="Line 219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09" name="Group 220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4157" name="Group 221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4186" name="Freeform 222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26 w 72"/>
                      <a:gd name="T1" fmla="*/ 0 h 252"/>
                      <a:gd name="T2" fmla="*/ 37 w 72"/>
                      <a:gd name="T3" fmla="*/ 79 h 252"/>
                      <a:gd name="T4" fmla="*/ 11 w 72"/>
                      <a:gd name="T5" fmla="*/ 84 h 252"/>
                      <a:gd name="T6" fmla="*/ 0 w 72"/>
                      <a:gd name="T7" fmla="*/ 4 h 252"/>
                      <a:gd name="T8" fmla="*/ 26 w 72"/>
                      <a:gd name="T9" fmla="*/ 0 h 2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7" name="Freeform 223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90 w 199"/>
                      <a:gd name="T1" fmla="*/ 3 h 219"/>
                      <a:gd name="T2" fmla="*/ 99 w 199"/>
                      <a:gd name="T3" fmla="*/ 73 h 219"/>
                      <a:gd name="T4" fmla="*/ 0 w 199"/>
                      <a:gd name="T5" fmla="*/ 36 h 219"/>
                      <a:gd name="T6" fmla="*/ 39 w 199"/>
                      <a:gd name="T7" fmla="*/ 26 h 219"/>
                      <a:gd name="T8" fmla="*/ 74 w 199"/>
                      <a:gd name="T9" fmla="*/ 42 h 219"/>
                      <a:gd name="T10" fmla="*/ 63 w 199"/>
                      <a:gd name="T11" fmla="*/ 0 h 219"/>
                      <a:gd name="T12" fmla="*/ 90 w 199"/>
                      <a:gd name="T13" fmla="*/ 3 h 21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58" name="Group 224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4159" name="Freeform 225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753 w 1506"/>
                      <a:gd name="T1" fmla="*/ 134 h 944"/>
                      <a:gd name="T2" fmla="*/ 393 w 1506"/>
                      <a:gd name="T3" fmla="*/ 315 h 944"/>
                      <a:gd name="T4" fmla="*/ 0 w 1506"/>
                      <a:gd name="T5" fmla="*/ 138 h 944"/>
                      <a:gd name="T6" fmla="*/ 301 w 1506"/>
                      <a:gd name="T7" fmla="*/ 0 h 944"/>
                      <a:gd name="T8" fmla="*/ 753 w 1506"/>
                      <a:gd name="T9" fmla="*/ 134 h 9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0" name="Freeform 226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364 w 754"/>
                      <a:gd name="T1" fmla="*/ 0 h 666"/>
                      <a:gd name="T2" fmla="*/ 0 w 754"/>
                      <a:gd name="T3" fmla="*/ 184 h 666"/>
                      <a:gd name="T4" fmla="*/ 11 w 754"/>
                      <a:gd name="T5" fmla="*/ 222 h 666"/>
                      <a:gd name="T6" fmla="*/ 377 w 754"/>
                      <a:gd name="T7" fmla="*/ 35 h 666"/>
                      <a:gd name="T8" fmla="*/ 364 w 754"/>
                      <a:gd name="T9" fmla="*/ 0 h 6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1" name="Freeform 227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403 w 805"/>
                      <a:gd name="T1" fmla="*/ 218 h 654"/>
                      <a:gd name="T2" fmla="*/ 391 w 805"/>
                      <a:gd name="T3" fmla="*/ 177 h 654"/>
                      <a:gd name="T4" fmla="*/ 0 w 805"/>
                      <a:gd name="T5" fmla="*/ 0 h 654"/>
                      <a:gd name="T6" fmla="*/ 14 w 805"/>
                      <a:gd name="T7" fmla="*/ 32 h 654"/>
                      <a:gd name="T8" fmla="*/ 403 w 805"/>
                      <a:gd name="T9" fmla="*/ 218 h 6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2" name="Freeform 228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302 w 604"/>
                      <a:gd name="T1" fmla="*/ 36 h 415"/>
                      <a:gd name="T2" fmla="*/ 198 w 604"/>
                      <a:gd name="T3" fmla="*/ 0 h 415"/>
                      <a:gd name="T4" fmla="*/ 0 w 604"/>
                      <a:gd name="T5" fmla="*/ 96 h 415"/>
                      <a:gd name="T6" fmla="*/ 100 w 604"/>
                      <a:gd name="T7" fmla="*/ 138 h 415"/>
                      <a:gd name="T8" fmla="*/ 302 w 604"/>
                      <a:gd name="T9" fmla="*/ 36 h 4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3" name="Freeform 229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446 w 892"/>
                      <a:gd name="T1" fmla="*/ 91 h 558"/>
                      <a:gd name="T2" fmla="*/ 252 w 892"/>
                      <a:gd name="T3" fmla="*/ 186 h 558"/>
                      <a:gd name="T4" fmla="*/ 0 w 892"/>
                      <a:gd name="T5" fmla="*/ 80 h 558"/>
                      <a:gd name="T6" fmla="*/ 182 w 892"/>
                      <a:gd name="T7" fmla="*/ 0 h 558"/>
                      <a:gd name="T8" fmla="*/ 446 w 892"/>
                      <a:gd name="T9" fmla="*/ 91 h 55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4" name="Freeform 230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390 w 984"/>
                      <a:gd name="T1" fmla="*/ 170 h 509"/>
                      <a:gd name="T2" fmla="*/ 492 w 984"/>
                      <a:gd name="T3" fmla="*/ 123 h 509"/>
                      <a:gd name="T4" fmla="*/ 80 w 984"/>
                      <a:gd name="T5" fmla="*/ 0 h 509"/>
                      <a:gd name="T6" fmla="*/ 0 w 984"/>
                      <a:gd name="T7" fmla="*/ 35 h 509"/>
                      <a:gd name="T8" fmla="*/ 390 w 984"/>
                      <a:gd name="T9" fmla="*/ 170 h 5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5" name="Line 2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6" name="Line 23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7" name="Line 23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8" name="Line 2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9" name="Line 23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0" name="Line 2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1" name="Line 2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2" name="Line 23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3" name="Line 2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4" name="Line 2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5" name="Line 2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6" name="Line 2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7" name="Line 2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8" name="Line 2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9" name="Line 2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0" name="Line 2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1" name="Line 2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2" name="Line 2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3" name="Line 2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4" name="Line 2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5" name="Line 2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110" name="Text Box 252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1pPr>
                <a:lvl2pPr marL="742950" indent="-285750" algn="ctr"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2pPr>
                <a:lvl3pPr marL="1143000" indent="-228600" algn="ctr"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3pPr>
                <a:lvl4pPr marL="1600200" indent="-228600" algn="ctr"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4pPr>
                <a:lvl5pPr marL="2057400" indent="-228600" algn="ctr"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创艺简细圆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 b="0">
                    <a:solidFill>
                      <a:schemeClr val="bg2"/>
                    </a:solidFill>
                    <a:ea typeface="宋体" panose="02010600030101010101" pitchFamily="2" charset="-122"/>
                  </a:rPr>
                  <a:t>统计学</a:t>
                </a:r>
              </a:p>
            </p:txBody>
          </p:sp>
          <p:grpSp>
            <p:nvGrpSpPr>
              <p:cNvPr id="4111" name="Group 253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4112" name="Group 254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4143" name="Group 255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4155" name="Freeform 256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237 w 683"/>
                        <a:gd name="T1" fmla="*/ 11 h 1075"/>
                        <a:gd name="T2" fmla="*/ 281 w 683"/>
                        <a:gd name="T3" fmla="*/ 25 h 1075"/>
                        <a:gd name="T4" fmla="*/ 298 w 683"/>
                        <a:gd name="T5" fmla="*/ 54 h 1075"/>
                        <a:gd name="T6" fmla="*/ 311 w 683"/>
                        <a:gd name="T7" fmla="*/ 95 h 1075"/>
                        <a:gd name="T8" fmla="*/ 313 w 683"/>
                        <a:gd name="T9" fmla="*/ 112 h 1075"/>
                        <a:gd name="T10" fmla="*/ 311 w 683"/>
                        <a:gd name="T11" fmla="*/ 128 h 1075"/>
                        <a:gd name="T12" fmla="*/ 305 w 683"/>
                        <a:gd name="T13" fmla="*/ 139 h 1075"/>
                        <a:gd name="T14" fmla="*/ 314 w 683"/>
                        <a:gd name="T15" fmla="*/ 161 h 1075"/>
                        <a:gd name="T16" fmla="*/ 326 w 683"/>
                        <a:gd name="T17" fmla="*/ 182 h 1075"/>
                        <a:gd name="T18" fmla="*/ 331 w 683"/>
                        <a:gd name="T19" fmla="*/ 189 h 1075"/>
                        <a:gd name="T20" fmla="*/ 336 w 683"/>
                        <a:gd name="T21" fmla="*/ 194 h 1075"/>
                        <a:gd name="T22" fmla="*/ 340 w 683"/>
                        <a:gd name="T23" fmla="*/ 199 h 1075"/>
                        <a:gd name="T24" fmla="*/ 341 w 683"/>
                        <a:gd name="T25" fmla="*/ 205 h 1075"/>
                        <a:gd name="T26" fmla="*/ 339 w 683"/>
                        <a:gd name="T27" fmla="*/ 211 h 1075"/>
                        <a:gd name="T28" fmla="*/ 335 w 683"/>
                        <a:gd name="T29" fmla="*/ 213 h 1075"/>
                        <a:gd name="T30" fmla="*/ 321 w 683"/>
                        <a:gd name="T31" fmla="*/ 217 h 1075"/>
                        <a:gd name="T32" fmla="*/ 315 w 683"/>
                        <a:gd name="T33" fmla="*/ 220 h 1075"/>
                        <a:gd name="T34" fmla="*/ 313 w 683"/>
                        <a:gd name="T35" fmla="*/ 227 h 1075"/>
                        <a:gd name="T36" fmla="*/ 314 w 683"/>
                        <a:gd name="T37" fmla="*/ 236 h 1075"/>
                        <a:gd name="T38" fmla="*/ 320 w 683"/>
                        <a:gd name="T39" fmla="*/ 250 h 1075"/>
                        <a:gd name="T40" fmla="*/ 317 w 683"/>
                        <a:gd name="T41" fmla="*/ 256 h 1075"/>
                        <a:gd name="T42" fmla="*/ 311 w 683"/>
                        <a:gd name="T43" fmla="*/ 262 h 1075"/>
                        <a:gd name="T44" fmla="*/ 313 w 683"/>
                        <a:gd name="T45" fmla="*/ 267 h 1075"/>
                        <a:gd name="T46" fmla="*/ 314 w 683"/>
                        <a:gd name="T47" fmla="*/ 272 h 1075"/>
                        <a:gd name="T48" fmla="*/ 311 w 683"/>
                        <a:gd name="T49" fmla="*/ 277 h 1075"/>
                        <a:gd name="T50" fmla="*/ 305 w 683"/>
                        <a:gd name="T51" fmla="*/ 279 h 1075"/>
                        <a:gd name="T52" fmla="*/ 301 w 683"/>
                        <a:gd name="T53" fmla="*/ 286 h 1075"/>
                        <a:gd name="T54" fmla="*/ 301 w 683"/>
                        <a:gd name="T55" fmla="*/ 297 h 1075"/>
                        <a:gd name="T56" fmla="*/ 298 w 683"/>
                        <a:gd name="T57" fmla="*/ 304 h 1075"/>
                        <a:gd name="T58" fmla="*/ 293 w 683"/>
                        <a:gd name="T59" fmla="*/ 309 h 1075"/>
                        <a:gd name="T60" fmla="*/ 286 w 683"/>
                        <a:gd name="T61" fmla="*/ 313 h 1075"/>
                        <a:gd name="T62" fmla="*/ 277 w 683"/>
                        <a:gd name="T63" fmla="*/ 316 h 1075"/>
                        <a:gd name="T64" fmla="*/ 267 w 683"/>
                        <a:gd name="T65" fmla="*/ 317 h 1075"/>
                        <a:gd name="T66" fmla="*/ 242 w 683"/>
                        <a:gd name="T67" fmla="*/ 316 h 1075"/>
                        <a:gd name="T68" fmla="*/ 219 w 683"/>
                        <a:gd name="T69" fmla="*/ 313 h 1075"/>
                        <a:gd name="T70" fmla="*/ 185 w 683"/>
                        <a:gd name="T71" fmla="*/ 359 h 1075"/>
                        <a:gd name="T72" fmla="*/ 45 w 683"/>
                        <a:gd name="T73" fmla="*/ 303 h 1075"/>
                        <a:gd name="T74" fmla="*/ 58 w 683"/>
                        <a:gd name="T75" fmla="*/ 284 h 1075"/>
                        <a:gd name="T76" fmla="*/ 66 w 683"/>
                        <a:gd name="T77" fmla="*/ 266 h 1075"/>
                        <a:gd name="T78" fmla="*/ 66 w 683"/>
                        <a:gd name="T79" fmla="*/ 242 h 1075"/>
                        <a:gd name="T80" fmla="*/ 0 w 683"/>
                        <a:gd name="T81" fmla="*/ 190 h 1075"/>
                        <a:gd name="T82" fmla="*/ 0 w 683"/>
                        <a:gd name="T83" fmla="*/ 67 h 1075"/>
                        <a:gd name="T84" fmla="*/ 34 w 683"/>
                        <a:gd name="T85" fmla="*/ 33 h 1075"/>
                        <a:gd name="T86" fmla="*/ 78 w 683"/>
                        <a:gd name="T87" fmla="*/ 15 h 1075"/>
                        <a:gd name="T88" fmla="*/ 123 w 683"/>
                        <a:gd name="T89" fmla="*/ 0 h 1075"/>
                        <a:gd name="T90" fmla="*/ 183 w 683"/>
                        <a:gd name="T91" fmla="*/ 7 h 1075"/>
                        <a:gd name="T92" fmla="*/ 237 w 683"/>
                        <a:gd name="T93" fmla="*/ 11 h 1075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</a:gdLst>
                      <a:ahLst/>
                      <a:cxnLst>
                        <a:cxn ang="T94">
                          <a:pos x="T0" y="T1"/>
                        </a:cxn>
                        <a:cxn ang="T95">
                          <a:pos x="T2" y="T3"/>
                        </a:cxn>
                        <a:cxn ang="T96">
                          <a:pos x="T4" y="T5"/>
                        </a:cxn>
                        <a:cxn ang="T97">
                          <a:pos x="T6" y="T7"/>
                        </a:cxn>
                        <a:cxn ang="T98">
                          <a:pos x="T8" y="T9"/>
                        </a:cxn>
                        <a:cxn ang="T99">
                          <a:pos x="T10" y="T11"/>
                        </a:cxn>
                        <a:cxn ang="T100">
                          <a:pos x="T12" y="T13"/>
                        </a:cxn>
                        <a:cxn ang="T101">
                          <a:pos x="T14" y="T15"/>
                        </a:cxn>
                        <a:cxn ang="T102">
                          <a:pos x="T16" y="T17"/>
                        </a:cxn>
                        <a:cxn ang="T103">
                          <a:pos x="T18" y="T19"/>
                        </a:cxn>
                        <a:cxn ang="T104">
                          <a:pos x="T20" y="T21"/>
                        </a:cxn>
                        <a:cxn ang="T105">
                          <a:pos x="T22" y="T23"/>
                        </a:cxn>
                        <a:cxn ang="T106">
                          <a:pos x="T24" y="T25"/>
                        </a:cxn>
                        <a:cxn ang="T107">
                          <a:pos x="T26" y="T27"/>
                        </a:cxn>
                        <a:cxn ang="T108">
                          <a:pos x="T28" y="T29"/>
                        </a:cxn>
                        <a:cxn ang="T109">
                          <a:pos x="T30" y="T31"/>
                        </a:cxn>
                        <a:cxn ang="T110">
                          <a:pos x="T32" y="T33"/>
                        </a:cxn>
                        <a:cxn ang="T111">
                          <a:pos x="T34" y="T35"/>
                        </a:cxn>
                        <a:cxn ang="T112">
                          <a:pos x="T36" y="T37"/>
                        </a:cxn>
                        <a:cxn ang="T113">
                          <a:pos x="T38" y="T39"/>
                        </a:cxn>
                        <a:cxn ang="T114">
                          <a:pos x="T40" y="T41"/>
                        </a:cxn>
                        <a:cxn ang="T115">
                          <a:pos x="T42" y="T43"/>
                        </a:cxn>
                        <a:cxn ang="T116">
                          <a:pos x="T44" y="T45"/>
                        </a:cxn>
                        <a:cxn ang="T117">
                          <a:pos x="T46" y="T47"/>
                        </a:cxn>
                        <a:cxn ang="T118">
                          <a:pos x="T48" y="T49"/>
                        </a:cxn>
                        <a:cxn ang="T119">
                          <a:pos x="T50" y="T51"/>
                        </a:cxn>
                        <a:cxn ang="T120">
                          <a:pos x="T52" y="T53"/>
                        </a:cxn>
                        <a:cxn ang="T121">
                          <a:pos x="T54" y="T55"/>
                        </a:cxn>
                        <a:cxn ang="T122">
                          <a:pos x="T56" y="T57"/>
                        </a:cxn>
                        <a:cxn ang="T123">
                          <a:pos x="T58" y="T59"/>
                        </a:cxn>
                        <a:cxn ang="T124">
                          <a:pos x="T60" y="T61"/>
                        </a:cxn>
                        <a:cxn ang="T125">
                          <a:pos x="T62" y="T63"/>
                        </a:cxn>
                        <a:cxn ang="T126">
                          <a:pos x="T64" y="T65"/>
                        </a:cxn>
                        <a:cxn ang="T127">
                          <a:pos x="T66" y="T67"/>
                        </a:cxn>
                        <a:cxn ang="T128">
                          <a:pos x="T68" y="T69"/>
                        </a:cxn>
                        <a:cxn ang="T129">
                          <a:pos x="T70" y="T71"/>
                        </a:cxn>
                        <a:cxn ang="T130">
                          <a:pos x="T72" y="T73"/>
                        </a:cxn>
                        <a:cxn ang="T131">
                          <a:pos x="T74" y="T75"/>
                        </a:cxn>
                        <a:cxn ang="T132">
                          <a:pos x="T76" y="T77"/>
                        </a:cxn>
                        <a:cxn ang="T133">
                          <a:pos x="T78" y="T79"/>
                        </a:cxn>
                        <a:cxn ang="T134">
                          <a:pos x="T80" y="T81"/>
                        </a:cxn>
                        <a:cxn ang="T135">
                          <a:pos x="T82" y="T83"/>
                        </a:cxn>
                        <a:cxn ang="T136">
                          <a:pos x="T84" y="T85"/>
                        </a:cxn>
                        <a:cxn ang="T137">
                          <a:pos x="T86" y="T87"/>
                        </a:cxn>
                        <a:cxn ang="T138">
                          <a:pos x="T88" y="T89"/>
                        </a:cxn>
                        <a:cxn ang="T139">
                          <a:pos x="T90" y="T91"/>
                        </a:cxn>
                        <a:cxn ang="T14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6" name="Freeform 257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11 w 79"/>
                        <a:gd name="T3" fmla="*/ 27 h 168"/>
                        <a:gd name="T4" fmla="*/ 22 w 79"/>
                        <a:gd name="T5" fmla="*/ 40 h 168"/>
                        <a:gd name="T6" fmla="*/ 39 w 79"/>
                        <a:gd name="T7" fmla="*/ 56 h 168"/>
                        <a:gd name="T8" fmla="*/ 16 w 79"/>
                        <a:gd name="T9" fmla="*/ 43 h 168"/>
                        <a:gd name="T10" fmla="*/ 4 w 79"/>
                        <a:gd name="T11" fmla="*/ 27 h 168"/>
                        <a:gd name="T12" fmla="*/ 0 w 79"/>
                        <a:gd name="T13" fmla="*/ 0 h 168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44" name="Group 258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4148" name="Freeform 259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38 w 85"/>
                        <a:gd name="T1" fmla="*/ 0 h 67"/>
                        <a:gd name="T2" fmla="*/ 35 w 85"/>
                        <a:gd name="T3" fmla="*/ 3 h 67"/>
                        <a:gd name="T4" fmla="*/ 42 w 85"/>
                        <a:gd name="T5" fmla="*/ 6 h 67"/>
                        <a:gd name="T6" fmla="*/ 33 w 85"/>
                        <a:gd name="T7" fmla="*/ 5 h 67"/>
                        <a:gd name="T8" fmla="*/ 30 w 85"/>
                        <a:gd name="T9" fmla="*/ 12 h 67"/>
                        <a:gd name="T10" fmla="*/ 34 w 85"/>
                        <a:gd name="T11" fmla="*/ 15 h 67"/>
                        <a:gd name="T12" fmla="*/ 31 w 85"/>
                        <a:gd name="T13" fmla="*/ 15 h 67"/>
                        <a:gd name="T14" fmla="*/ 33 w 85"/>
                        <a:gd name="T15" fmla="*/ 23 h 67"/>
                        <a:gd name="T16" fmla="*/ 29 w 85"/>
                        <a:gd name="T17" fmla="*/ 15 h 67"/>
                        <a:gd name="T18" fmla="*/ 20 w 85"/>
                        <a:gd name="T19" fmla="*/ 15 h 67"/>
                        <a:gd name="T20" fmla="*/ 13 w 85"/>
                        <a:gd name="T21" fmla="*/ 12 h 67"/>
                        <a:gd name="T22" fmla="*/ 0 w 85"/>
                        <a:gd name="T23" fmla="*/ 12 h 67"/>
                        <a:gd name="T24" fmla="*/ 13 w 85"/>
                        <a:gd name="T25" fmla="*/ 4 h 67"/>
                        <a:gd name="T26" fmla="*/ 38 w 85"/>
                        <a:gd name="T27" fmla="*/ 0 h 6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49" name="Freeform 260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73 w 147"/>
                        <a:gd name="T1" fmla="*/ 8 h 45"/>
                        <a:gd name="T2" fmla="*/ 70 w 147"/>
                        <a:gd name="T3" fmla="*/ 14 h 45"/>
                        <a:gd name="T4" fmla="*/ 62 w 147"/>
                        <a:gd name="T5" fmla="*/ 15 h 45"/>
                        <a:gd name="T6" fmla="*/ 51 w 147"/>
                        <a:gd name="T7" fmla="*/ 11 h 45"/>
                        <a:gd name="T8" fmla="*/ 36 w 147"/>
                        <a:gd name="T9" fmla="*/ 8 h 45"/>
                        <a:gd name="T10" fmla="*/ 11 w 147"/>
                        <a:gd name="T11" fmla="*/ 7 h 45"/>
                        <a:gd name="T12" fmla="*/ 0 w 147"/>
                        <a:gd name="T13" fmla="*/ 8 h 45"/>
                        <a:gd name="T14" fmla="*/ 18 w 147"/>
                        <a:gd name="T15" fmla="*/ 4 h 45"/>
                        <a:gd name="T16" fmla="*/ 32 w 147"/>
                        <a:gd name="T17" fmla="*/ 2 h 45"/>
                        <a:gd name="T18" fmla="*/ 30 w 147"/>
                        <a:gd name="T19" fmla="*/ 0 h 45"/>
                        <a:gd name="T20" fmla="*/ 42 w 147"/>
                        <a:gd name="T21" fmla="*/ 3 h 45"/>
                        <a:gd name="T22" fmla="*/ 41 w 147"/>
                        <a:gd name="T23" fmla="*/ 1 h 45"/>
                        <a:gd name="T24" fmla="*/ 51 w 147"/>
                        <a:gd name="T25" fmla="*/ 4 h 45"/>
                        <a:gd name="T26" fmla="*/ 61 w 147"/>
                        <a:gd name="T27" fmla="*/ 4 h 45"/>
                        <a:gd name="T28" fmla="*/ 73 w 147"/>
                        <a:gd name="T29" fmla="*/ 8 h 4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0" name="Freeform 261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33 w 67"/>
                        <a:gd name="T1" fmla="*/ 3 h 70"/>
                        <a:gd name="T2" fmla="*/ 28 w 67"/>
                        <a:gd name="T3" fmla="*/ 1 h 70"/>
                        <a:gd name="T4" fmla="*/ 23 w 67"/>
                        <a:gd name="T5" fmla="*/ 0 h 70"/>
                        <a:gd name="T6" fmla="*/ 19 w 67"/>
                        <a:gd name="T7" fmla="*/ 3 h 70"/>
                        <a:gd name="T8" fmla="*/ 14 w 67"/>
                        <a:gd name="T9" fmla="*/ 6 h 70"/>
                        <a:gd name="T10" fmla="*/ 8 w 67"/>
                        <a:gd name="T11" fmla="*/ 9 h 70"/>
                        <a:gd name="T12" fmla="*/ 3 w 67"/>
                        <a:gd name="T13" fmla="*/ 10 h 70"/>
                        <a:gd name="T14" fmla="*/ 2 w 67"/>
                        <a:gd name="T15" fmla="*/ 8 h 70"/>
                        <a:gd name="T16" fmla="*/ 1 w 67"/>
                        <a:gd name="T17" fmla="*/ 13 h 70"/>
                        <a:gd name="T18" fmla="*/ 0 w 67"/>
                        <a:gd name="T19" fmla="*/ 18 h 70"/>
                        <a:gd name="T20" fmla="*/ 0 w 67"/>
                        <a:gd name="T21" fmla="*/ 21 h 70"/>
                        <a:gd name="T22" fmla="*/ 2 w 67"/>
                        <a:gd name="T23" fmla="*/ 24 h 70"/>
                        <a:gd name="T24" fmla="*/ 1 w 67"/>
                        <a:gd name="T25" fmla="*/ 19 h 70"/>
                        <a:gd name="T26" fmla="*/ 4 w 67"/>
                        <a:gd name="T27" fmla="*/ 13 h 70"/>
                        <a:gd name="T28" fmla="*/ 14 w 67"/>
                        <a:gd name="T29" fmla="*/ 11 h 70"/>
                        <a:gd name="T30" fmla="*/ 20 w 67"/>
                        <a:gd name="T31" fmla="*/ 13 h 70"/>
                        <a:gd name="T32" fmla="*/ 25 w 67"/>
                        <a:gd name="T33" fmla="*/ 13 h 70"/>
                        <a:gd name="T34" fmla="*/ 31 w 67"/>
                        <a:gd name="T35" fmla="*/ 8 h 70"/>
                        <a:gd name="T36" fmla="*/ 33 w 67"/>
                        <a:gd name="T37" fmla="*/ 3 h 70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1" name="Freeform 262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12 w 24"/>
                        <a:gd name="T1" fmla="*/ 1 h 12"/>
                        <a:gd name="T2" fmla="*/ 5 w 24"/>
                        <a:gd name="T3" fmla="*/ 0 h 12"/>
                        <a:gd name="T4" fmla="*/ 0 w 24"/>
                        <a:gd name="T5" fmla="*/ 1 h 12"/>
                        <a:gd name="T6" fmla="*/ 7 w 24"/>
                        <a:gd name="T7" fmla="*/ 4 h 12"/>
                        <a:gd name="T8" fmla="*/ 12 w 24"/>
                        <a:gd name="T9" fmla="*/ 1 h 1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2" name="Freeform 263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14 w 27"/>
                        <a:gd name="T1" fmla="*/ 0 h 15"/>
                        <a:gd name="T2" fmla="*/ 7 w 27"/>
                        <a:gd name="T3" fmla="*/ 0 h 15"/>
                        <a:gd name="T4" fmla="*/ 1 w 27"/>
                        <a:gd name="T5" fmla="*/ 2 h 15"/>
                        <a:gd name="T6" fmla="*/ 0 w 27"/>
                        <a:gd name="T7" fmla="*/ 4 h 15"/>
                        <a:gd name="T8" fmla="*/ 3 w 27"/>
                        <a:gd name="T9" fmla="*/ 5 h 15"/>
                        <a:gd name="T10" fmla="*/ 7 w 27"/>
                        <a:gd name="T11" fmla="*/ 4 h 15"/>
                        <a:gd name="T12" fmla="*/ 14 w 27"/>
                        <a:gd name="T13" fmla="*/ 0 h 1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3" name="Freeform 264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2 w 13"/>
                        <a:gd name="T1" fmla="*/ 0 h 35"/>
                        <a:gd name="T2" fmla="*/ 1 w 13"/>
                        <a:gd name="T3" fmla="*/ 4 h 35"/>
                        <a:gd name="T4" fmla="*/ 3 w 13"/>
                        <a:gd name="T5" fmla="*/ 10 h 35"/>
                        <a:gd name="T6" fmla="*/ 6 w 13"/>
                        <a:gd name="T7" fmla="*/ 12 h 35"/>
                        <a:gd name="T8" fmla="*/ 2 w 13"/>
                        <a:gd name="T9" fmla="*/ 10 h 35"/>
                        <a:gd name="T10" fmla="*/ 0 w 13"/>
                        <a:gd name="T11" fmla="*/ 8 h 35"/>
                        <a:gd name="T12" fmla="*/ 0 w 13"/>
                        <a:gd name="T13" fmla="*/ 5 h 35"/>
                        <a:gd name="T14" fmla="*/ 2 w 13"/>
                        <a:gd name="T15" fmla="*/ 0 h 3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4" name="Freeform 265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9 w 18"/>
                        <a:gd name="T1" fmla="*/ 0 h 12"/>
                        <a:gd name="T2" fmla="*/ 9 w 18"/>
                        <a:gd name="T3" fmla="*/ 4 h 12"/>
                        <a:gd name="T4" fmla="*/ 6 w 18"/>
                        <a:gd name="T5" fmla="*/ 3 h 12"/>
                        <a:gd name="T6" fmla="*/ 3 w 18"/>
                        <a:gd name="T7" fmla="*/ 3 h 12"/>
                        <a:gd name="T8" fmla="*/ 0 w 18"/>
                        <a:gd name="T9" fmla="*/ 3 h 12"/>
                        <a:gd name="T10" fmla="*/ 3 w 18"/>
                        <a:gd name="T11" fmla="*/ 1 h 12"/>
                        <a:gd name="T12" fmla="*/ 9 w 18"/>
                        <a:gd name="T13" fmla="*/ 0 h 1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45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4146" name="Freeform 267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29 w 58"/>
                        <a:gd name="T1" fmla="*/ 11 h 170"/>
                        <a:gd name="T2" fmla="*/ 20 w 58"/>
                        <a:gd name="T3" fmla="*/ 4 h 170"/>
                        <a:gd name="T4" fmla="*/ 10 w 58"/>
                        <a:gd name="T5" fmla="*/ 6 h 170"/>
                        <a:gd name="T6" fmla="*/ 4 w 58"/>
                        <a:gd name="T7" fmla="*/ 15 h 170"/>
                        <a:gd name="T8" fmla="*/ 3 w 58"/>
                        <a:gd name="T9" fmla="*/ 28 h 170"/>
                        <a:gd name="T10" fmla="*/ 4 w 58"/>
                        <a:gd name="T11" fmla="*/ 38 h 170"/>
                        <a:gd name="T12" fmla="*/ 8 w 58"/>
                        <a:gd name="T13" fmla="*/ 47 h 170"/>
                        <a:gd name="T14" fmla="*/ 13 w 58"/>
                        <a:gd name="T15" fmla="*/ 34 h 170"/>
                        <a:gd name="T16" fmla="*/ 17 w 58"/>
                        <a:gd name="T17" fmla="*/ 26 h 170"/>
                        <a:gd name="T18" fmla="*/ 28 w 58"/>
                        <a:gd name="T19" fmla="*/ 22 h 170"/>
                        <a:gd name="T20" fmla="*/ 20 w 58"/>
                        <a:gd name="T21" fmla="*/ 32 h 170"/>
                        <a:gd name="T22" fmla="*/ 12 w 58"/>
                        <a:gd name="T23" fmla="*/ 40 h 170"/>
                        <a:gd name="T24" fmla="*/ 11 w 58"/>
                        <a:gd name="T25" fmla="*/ 49 h 170"/>
                        <a:gd name="T26" fmla="*/ 14 w 58"/>
                        <a:gd name="T27" fmla="*/ 56 h 170"/>
                        <a:gd name="T28" fmla="*/ 19 w 58"/>
                        <a:gd name="T29" fmla="*/ 57 h 170"/>
                        <a:gd name="T30" fmla="*/ 6 w 58"/>
                        <a:gd name="T31" fmla="*/ 55 h 170"/>
                        <a:gd name="T32" fmla="*/ 1 w 58"/>
                        <a:gd name="T33" fmla="*/ 43 h 170"/>
                        <a:gd name="T34" fmla="*/ 0 w 58"/>
                        <a:gd name="T35" fmla="*/ 27 h 170"/>
                        <a:gd name="T36" fmla="*/ 1 w 58"/>
                        <a:gd name="T37" fmla="*/ 12 h 170"/>
                        <a:gd name="T38" fmla="*/ 8 w 58"/>
                        <a:gd name="T39" fmla="*/ 3 h 170"/>
                        <a:gd name="T40" fmla="*/ 17 w 58"/>
                        <a:gd name="T41" fmla="*/ 0 h 170"/>
                        <a:gd name="T42" fmla="*/ 25 w 58"/>
                        <a:gd name="T43" fmla="*/ 2 h 170"/>
                        <a:gd name="T44" fmla="*/ 29 w 58"/>
                        <a:gd name="T45" fmla="*/ 11 h 170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47" name="Freeform 268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47 w 95"/>
                        <a:gd name="T1" fmla="*/ 18 h 228"/>
                        <a:gd name="T2" fmla="*/ 40 w 95"/>
                        <a:gd name="T3" fmla="*/ 6 h 228"/>
                        <a:gd name="T4" fmla="*/ 28 w 95"/>
                        <a:gd name="T5" fmla="*/ 3 h 228"/>
                        <a:gd name="T6" fmla="*/ 12 w 95"/>
                        <a:gd name="T7" fmla="*/ 5 h 228"/>
                        <a:gd name="T8" fmla="*/ 7 w 95"/>
                        <a:gd name="T9" fmla="*/ 12 h 228"/>
                        <a:gd name="T10" fmla="*/ 3 w 95"/>
                        <a:gd name="T11" fmla="*/ 23 h 228"/>
                        <a:gd name="T12" fmla="*/ 3 w 95"/>
                        <a:gd name="T13" fmla="*/ 33 h 228"/>
                        <a:gd name="T14" fmla="*/ 5 w 95"/>
                        <a:gd name="T15" fmla="*/ 39 h 228"/>
                        <a:gd name="T16" fmla="*/ 5 w 95"/>
                        <a:gd name="T17" fmla="*/ 49 h 228"/>
                        <a:gd name="T18" fmla="*/ 8 w 95"/>
                        <a:gd name="T19" fmla="*/ 59 h 228"/>
                        <a:gd name="T20" fmla="*/ 18 w 95"/>
                        <a:gd name="T21" fmla="*/ 70 h 228"/>
                        <a:gd name="T22" fmla="*/ 24 w 95"/>
                        <a:gd name="T23" fmla="*/ 70 h 228"/>
                        <a:gd name="T24" fmla="*/ 33 w 95"/>
                        <a:gd name="T25" fmla="*/ 70 h 228"/>
                        <a:gd name="T26" fmla="*/ 33 w 95"/>
                        <a:gd name="T27" fmla="*/ 72 h 228"/>
                        <a:gd name="T28" fmla="*/ 27 w 95"/>
                        <a:gd name="T29" fmla="*/ 76 h 228"/>
                        <a:gd name="T30" fmla="*/ 19 w 95"/>
                        <a:gd name="T31" fmla="*/ 75 h 228"/>
                        <a:gd name="T32" fmla="*/ 10 w 95"/>
                        <a:gd name="T33" fmla="*/ 71 h 228"/>
                        <a:gd name="T34" fmla="*/ 2 w 95"/>
                        <a:gd name="T35" fmla="*/ 60 h 228"/>
                        <a:gd name="T36" fmla="*/ 2 w 95"/>
                        <a:gd name="T37" fmla="*/ 42 h 228"/>
                        <a:gd name="T38" fmla="*/ 0 w 95"/>
                        <a:gd name="T39" fmla="*/ 31 h 228"/>
                        <a:gd name="T40" fmla="*/ 0 w 95"/>
                        <a:gd name="T41" fmla="*/ 21 h 228"/>
                        <a:gd name="T42" fmla="*/ 4 w 95"/>
                        <a:gd name="T43" fmla="*/ 11 h 228"/>
                        <a:gd name="T44" fmla="*/ 9 w 95"/>
                        <a:gd name="T45" fmla="*/ 3 h 228"/>
                        <a:gd name="T46" fmla="*/ 22 w 95"/>
                        <a:gd name="T47" fmla="*/ 0 h 228"/>
                        <a:gd name="T48" fmla="*/ 40 w 95"/>
                        <a:gd name="T49" fmla="*/ 2 h 228"/>
                        <a:gd name="T50" fmla="*/ 46 w 95"/>
                        <a:gd name="T51" fmla="*/ 6 h 228"/>
                        <a:gd name="T52" fmla="*/ 47 w 95"/>
                        <a:gd name="T53" fmla="*/ 18 h 228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113" name="Freeform 269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132 w 1789"/>
                    <a:gd name="T1" fmla="*/ 0 h 3063"/>
                    <a:gd name="T2" fmla="*/ 268 w 1789"/>
                    <a:gd name="T3" fmla="*/ 108 h 3063"/>
                    <a:gd name="T4" fmla="*/ 313 w 1789"/>
                    <a:gd name="T5" fmla="*/ 186 h 3063"/>
                    <a:gd name="T6" fmla="*/ 390 w 1789"/>
                    <a:gd name="T7" fmla="*/ 308 h 3063"/>
                    <a:gd name="T8" fmla="*/ 407 w 1789"/>
                    <a:gd name="T9" fmla="*/ 362 h 3063"/>
                    <a:gd name="T10" fmla="*/ 400 w 1789"/>
                    <a:gd name="T11" fmla="*/ 410 h 3063"/>
                    <a:gd name="T12" fmla="*/ 394 w 1789"/>
                    <a:gd name="T13" fmla="*/ 455 h 3063"/>
                    <a:gd name="T14" fmla="*/ 619 w 1789"/>
                    <a:gd name="T15" fmla="*/ 495 h 3063"/>
                    <a:gd name="T16" fmla="*/ 686 w 1789"/>
                    <a:gd name="T17" fmla="*/ 510 h 3063"/>
                    <a:gd name="T18" fmla="*/ 695 w 1789"/>
                    <a:gd name="T19" fmla="*/ 554 h 3063"/>
                    <a:gd name="T20" fmla="*/ 568 w 1789"/>
                    <a:gd name="T21" fmla="*/ 580 h 3063"/>
                    <a:gd name="T22" fmla="*/ 443 w 1789"/>
                    <a:gd name="T23" fmla="*/ 587 h 3063"/>
                    <a:gd name="T24" fmla="*/ 399 w 1789"/>
                    <a:gd name="T25" fmla="*/ 631 h 3063"/>
                    <a:gd name="T26" fmla="*/ 392 w 1789"/>
                    <a:gd name="T27" fmla="*/ 688 h 3063"/>
                    <a:gd name="T28" fmla="*/ 411 w 1789"/>
                    <a:gd name="T29" fmla="*/ 709 h 3063"/>
                    <a:gd name="T30" fmla="*/ 465 w 1789"/>
                    <a:gd name="T31" fmla="*/ 724 h 3063"/>
                    <a:gd name="T32" fmla="*/ 523 w 1789"/>
                    <a:gd name="T33" fmla="*/ 749 h 3063"/>
                    <a:gd name="T34" fmla="*/ 767 w 1789"/>
                    <a:gd name="T35" fmla="*/ 827 h 3063"/>
                    <a:gd name="T36" fmla="*/ 832 w 1789"/>
                    <a:gd name="T37" fmla="*/ 877 h 3063"/>
                    <a:gd name="T38" fmla="*/ 895 w 1789"/>
                    <a:gd name="T39" fmla="*/ 1021 h 3063"/>
                    <a:gd name="T40" fmla="*/ 448 w 1789"/>
                    <a:gd name="T41" fmla="*/ 993 h 3063"/>
                    <a:gd name="T42" fmla="*/ 194 w 1789"/>
                    <a:gd name="T43" fmla="*/ 991 h 3063"/>
                    <a:gd name="T44" fmla="*/ 76 w 1789"/>
                    <a:gd name="T45" fmla="*/ 979 h 3063"/>
                    <a:gd name="T46" fmla="*/ 23 w 1789"/>
                    <a:gd name="T47" fmla="*/ 941 h 3063"/>
                    <a:gd name="T48" fmla="*/ 6 w 1789"/>
                    <a:gd name="T49" fmla="*/ 879 h 3063"/>
                    <a:gd name="T50" fmla="*/ 34 w 1789"/>
                    <a:gd name="T51" fmla="*/ 777 h 3063"/>
                    <a:gd name="T52" fmla="*/ 66 w 1789"/>
                    <a:gd name="T53" fmla="*/ 687 h 3063"/>
                    <a:gd name="T54" fmla="*/ 60 w 1789"/>
                    <a:gd name="T55" fmla="*/ 618 h 3063"/>
                    <a:gd name="T56" fmla="*/ 63 w 1789"/>
                    <a:gd name="T57" fmla="*/ 549 h 3063"/>
                    <a:gd name="T58" fmla="*/ 12 w 1789"/>
                    <a:gd name="T59" fmla="*/ 395 h 3063"/>
                    <a:gd name="T60" fmla="*/ 0 w 1789"/>
                    <a:gd name="T61" fmla="*/ 247 h 3063"/>
                    <a:gd name="T62" fmla="*/ 20 w 1789"/>
                    <a:gd name="T63" fmla="*/ 168 h 3063"/>
                    <a:gd name="T64" fmla="*/ 55 w 1789"/>
                    <a:gd name="T65" fmla="*/ 96 h 30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114" name="Group 270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4135" name="Freeform 271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75 h 378"/>
                      <a:gd name="T2" fmla="*/ 33 w 535"/>
                      <a:gd name="T3" fmla="*/ 69 h 378"/>
                      <a:gd name="T4" fmla="*/ 45 w 535"/>
                      <a:gd name="T5" fmla="*/ 67 h 378"/>
                      <a:gd name="T6" fmla="*/ 52 w 535"/>
                      <a:gd name="T7" fmla="*/ 62 h 378"/>
                      <a:gd name="T8" fmla="*/ 61 w 535"/>
                      <a:gd name="T9" fmla="*/ 54 h 378"/>
                      <a:gd name="T10" fmla="*/ 77 w 535"/>
                      <a:gd name="T11" fmla="*/ 42 h 378"/>
                      <a:gd name="T12" fmla="*/ 106 w 535"/>
                      <a:gd name="T13" fmla="*/ 24 h 378"/>
                      <a:gd name="T14" fmla="*/ 111 w 535"/>
                      <a:gd name="T15" fmla="*/ 17 h 378"/>
                      <a:gd name="T16" fmla="*/ 119 w 535"/>
                      <a:gd name="T17" fmla="*/ 11 h 378"/>
                      <a:gd name="T18" fmla="*/ 135 w 535"/>
                      <a:gd name="T19" fmla="*/ 10 h 378"/>
                      <a:gd name="T20" fmla="*/ 181 w 535"/>
                      <a:gd name="T21" fmla="*/ 3 h 378"/>
                      <a:gd name="T22" fmla="*/ 194 w 535"/>
                      <a:gd name="T23" fmla="*/ 0 h 378"/>
                      <a:gd name="T24" fmla="*/ 205 w 535"/>
                      <a:gd name="T25" fmla="*/ 4 h 378"/>
                      <a:gd name="T26" fmla="*/ 211 w 535"/>
                      <a:gd name="T27" fmla="*/ 8 h 378"/>
                      <a:gd name="T28" fmla="*/ 227 w 535"/>
                      <a:gd name="T29" fmla="*/ 14 h 378"/>
                      <a:gd name="T30" fmla="*/ 236 w 535"/>
                      <a:gd name="T31" fmla="*/ 16 h 378"/>
                      <a:gd name="T32" fmla="*/ 245 w 535"/>
                      <a:gd name="T33" fmla="*/ 19 h 378"/>
                      <a:gd name="T34" fmla="*/ 249 w 535"/>
                      <a:gd name="T35" fmla="*/ 22 h 378"/>
                      <a:gd name="T36" fmla="*/ 255 w 535"/>
                      <a:gd name="T37" fmla="*/ 30 h 378"/>
                      <a:gd name="T38" fmla="*/ 260 w 535"/>
                      <a:gd name="T39" fmla="*/ 35 h 378"/>
                      <a:gd name="T40" fmla="*/ 262 w 535"/>
                      <a:gd name="T41" fmla="*/ 40 h 378"/>
                      <a:gd name="T42" fmla="*/ 263 w 535"/>
                      <a:gd name="T43" fmla="*/ 43 h 378"/>
                      <a:gd name="T44" fmla="*/ 268 w 535"/>
                      <a:gd name="T45" fmla="*/ 49 h 378"/>
                      <a:gd name="T46" fmla="*/ 263 w 535"/>
                      <a:gd name="T47" fmla="*/ 53 h 378"/>
                      <a:gd name="T48" fmla="*/ 259 w 535"/>
                      <a:gd name="T49" fmla="*/ 54 h 378"/>
                      <a:gd name="T50" fmla="*/ 250 w 535"/>
                      <a:gd name="T51" fmla="*/ 54 h 378"/>
                      <a:gd name="T52" fmla="*/ 243 w 535"/>
                      <a:gd name="T53" fmla="*/ 51 h 378"/>
                      <a:gd name="T54" fmla="*/ 236 w 535"/>
                      <a:gd name="T55" fmla="*/ 48 h 378"/>
                      <a:gd name="T56" fmla="*/ 229 w 535"/>
                      <a:gd name="T57" fmla="*/ 48 h 378"/>
                      <a:gd name="T58" fmla="*/ 221 w 535"/>
                      <a:gd name="T59" fmla="*/ 46 h 378"/>
                      <a:gd name="T60" fmla="*/ 212 w 535"/>
                      <a:gd name="T61" fmla="*/ 44 h 378"/>
                      <a:gd name="T62" fmla="*/ 201 w 535"/>
                      <a:gd name="T63" fmla="*/ 46 h 378"/>
                      <a:gd name="T64" fmla="*/ 192 w 535"/>
                      <a:gd name="T65" fmla="*/ 49 h 378"/>
                      <a:gd name="T66" fmla="*/ 212 w 535"/>
                      <a:gd name="T67" fmla="*/ 53 h 378"/>
                      <a:gd name="T68" fmla="*/ 227 w 535"/>
                      <a:gd name="T69" fmla="*/ 56 h 378"/>
                      <a:gd name="T70" fmla="*/ 244 w 535"/>
                      <a:gd name="T71" fmla="*/ 62 h 378"/>
                      <a:gd name="T72" fmla="*/ 249 w 535"/>
                      <a:gd name="T73" fmla="*/ 65 h 378"/>
                      <a:gd name="T74" fmla="*/ 250 w 535"/>
                      <a:gd name="T75" fmla="*/ 69 h 378"/>
                      <a:gd name="T76" fmla="*/ 246 w 535"/>
                      <a:gd name="T77" fmla="*/ 72 h 378"/>
                      <a:gd name="T78" fmla="*/ 241 w 535"/>
                      <a:gd name="T79" fmla="*/ 74 h 378"/>
                      <a:gd name="T80" fmla="*/ 234 w 535"/>
                      <a:gd name="T81" fmla="*/ 74 h 378"/>
                      <a:gd name="T82" fmla="*/ 210 w 535"/>
                      <a:gd name="T83" fmla="*/ 69 h 378"/>
                      <a:gd name="T84" fmla="*/ 188 w 535"/>
                      <a:gd name="T85" fmla="*/ 68 h 378"/>
                      <a:gd name="T86" fmla="*/ 172 w 535"/>
                      <a:gd name="T87" fmla="*/ 69 h 378"/>
                      <a:gd name="T88" fmla="*/ 163 w 535"/>
                      <a:gd name="T89" fmla="*/ 74 h 378"/>
                      <a:gd name="T90" fmla="*/ 152 w 535"/>
                      <a:gd name="T91" fmla="*/ 80 h 378"/>
                      <a:gd name="T92" fmla="*/ 144 w 535"/>
                      <a:gd name="T93" fmla="*/ 88 h 378"/>
                      <a:gd name="T94" fmla="*/ 136 w 535"/>
                      <a:gd name="T95" fmla="*/ 98 h 378"/>
                      <a:gd name="T96" fmla="*/ 126 w 535"/>
                      <a:gd name="T97" fmla="*/ 106 h 378"/>
                      <a:gd name="T98" fmla="*/ 115 w 535"/>
                      <a:gd name="T99" fmla="*/ 110 h 378"/>
                      <a:gd name="T100" fmla="*/ 103 w 535"/>
                      <a:gd name="T101" fmla="*/ 111 h 378"/>
                      <a:gd name="T102" fmla="*/ 90 w 535"/>
                      <a:gd name="T103" fmla="*/ 112 h 378"/>
                      <a:gd name="T104" fmla="*/ 74 w 535"/>
                      <a:gd name="T105" fmla="*/ 113 h 378"/>
                      <a:gd name="T106" fmla="*/ 57 w 535"/>
                      <a:gd name="T107" fmla="*/ 114 h 378"/>
                      <a:gd name="T108" fmla="*/ 44 w 535"/>
                      <a:gd name="T109" fmla="*/ 120 h 378"/>
                      <a:gd name="T110" fmla="*/ 0 w 535"/>
                      <a:gd name="T111" fmla="*/ 126 h 378"/>
                      <a:gd name="T112" fmla="*/ 0 w 535"/>
                      <a:gd name="T113" fmla="*/ 75 h 37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6" name="Freeform 272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85 w 170"/>
                      <a:gd name="T1" fmla="*/ 15 h 45"/>
                      <a:gd name="T2" fmla="*/ 71 w 170"/>
                      <a:gd name="T3" fmla="*/ 10 h 45"/>
                      <a:gd name="T4" fmla="*/ 59 w 170"/>
                      <a:gd name="T5" fmla="*/ 8 h 45"/>
                      <a:gd name="T6" fmla="*/ 44 w 170"/>
                      <a:gd name="T7" fmla="*/ 5 h 45"/>
                      <a:gd name="T8" fmla="*/ 32 w 170"/>
                      <a:gd name="T9" fmla="*/ 3 h 45"/>
                      <a:gd name="T10" fmla="*/ 14 w 170"/>
                      <a:gd name="T11" fmla="*/ 5 h 45"/>
                      <a:gd name="T12" fmla="*/ 0 w 170"/>
                      <a:gd name="T13" fmla="*/ 5 h 45"/>
                      <a:gd name="T14" fmla="*/ 20 w 170"/>
                      <a:gd name="T15" fmla="*/ 2 h 45"/>
                      <a:gd name="T16" fmla="*/ 37 w 170"/>
                      <a:gd name="T17" fmla="*/ 0 h 45"/>
                      <a:gd name="T18" fmla="*/ 59 w 170"/>
                      <a:gd name="T19" fmla="*/ 7 h 45"/>
                      <a:gd name="T20" fmla="*/ 70 w 170"/>
                      <a:gd name="T21" fmla="*/ 8 h 45"/>
                      <a:gd name="T22" fmla="*/ 84 w 170"/>
                      <a:gd name="T23" fmla="*/ 13 h 45"/>
                      <a:gd name="T24" fmla="*/ 85 w 170"/>
                      <a:gd name="T25" fmla="*/ 15 h 4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7" name="Freeform 273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52 w 143"/>
                      <a:gd name="T1" fmla="*/ 0 h 30"/>
                      <a:gd name="T2" fmla="*/ 61 w 143"/>
                      <a:gd name="T3" fmla="*/ 0 h 30"/>
                      <a:gd name="T4" fmla="*/ 72 w 143"/>
                      <a:gd name="T5" fmla="*/ 3 h 30"/>
                      <a:gd name="T6" fmla="*/ 64 w 143"/>
                      <a:gd name="T7" fmla="*/ 3 h 30"/>
                      <a:gd name="T8" fmla="*/ 53 w 143"/>
                      <a:gd name="T9" fmla="*/ 1 h 30"/>
                      <a:gd name="T10" fmla="*/ 30 w 143"/>
                      <a:gd name="T11" fmla="*/ 6 h 30"/>
                      <a:gd name="T12" fmla="*/ 17 w 143"/>
                      <a:gd name="T13" fmla="*/ 8 h 30"/>
                      <a:gd name="T14" fmla="*/ 3 w 143"/>
                      <a:gd name="T15" fmla="*/ 10 h 30"/>
                      <a:gd name="T16" fmla="*/ 0 w 143"/>
                      <a:gd name="T17" fmla="*/ 9 h 30"/>
                      <a:gd name="T18" fmla="*/ 16 w 143"/>
                      <a:gd name="T19" fmla="*/ 6 h 30"/>
                      <a:gd name="T20" fmla="*/ 35 w 143"/>
                      <a:gd name="T21" fmla="*/ 3 h 30"/>
                      <a:gd name="T22" fmla="*/ 52 w 143"/>
                      <a:gd name="T23" fmla="*/ 0 h 3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8" name="Freeform 274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29 w 58"/>
                      <a:gd name="T1" fmla="*/ 2 h 13"/>
                      <a:gd name="T2" fmla="*/ 26 w 58"/>
                      <a:gd name="T3" fmla="*/ 4 h 13"/>
                      <a:gd name="T4" fmla="*/ 16 w 58"/>
                      <a:gd name="T5" fmla="*/ 3 h 13"/>
                      <a:gd name="T6" fmla="*/ 4 w 58"/>
                      <a:gd name="T7" fmla="*/ 3 h 13"/>
                      <a:gd name="T8" fmla="*/ 0 w 58"/>
                      <a:gd name="T9" fmla="*/ 0 h 13"/>
                      <a:gd name="T10" fmla="*/ 8 w 58"/>
                      <a:gd name="T11" fmla="*/ 1 h 13"/>
                      <a:gd name="T12" fmla="*/ 29 w 58"/>
                      <a:gd name="T13" fmla="*/ 2 h 1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9" name="Freeform 275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1 w 11"/>
                      <a:gd name="T3" fmla="*/ 2 h 15"/>
                      <a:gd name="T4" fmla="*/ 5 w 11"/>
                      <a:gd name="T5" fmla="*/ 5 h 15"/>
                      <a:gd name="T6" fmla="*/ 0 w 11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0" name="Freeform 276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14 w 27"/>
                      <a:gd name="T1" fmla="*/ 0 h 35"/>
                      <a:gd name="T2" fmla="*/ 12 w 27"/>
                      <a:gd name="T3" fmla="*/ 4 h 35"/>
                      <a:gd name="T4" fmla="*/ 12 w 27"/>
                      <a:gd name="T5" fmla="*/ 8 h 35"/>
                      <a:gd name="T6" fmla="*/ 0 w 27"/>
                      <a:gd name="T7" fmla="*/ 12 h 35"/>
                      <a:gd name="T8" fmla="*/ 14 w 27"/>
                      <a:gd name="T9" fmla="*/ 0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1" name="Freeform 277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4 h 27"/>
                      <a:gd name="T4" fmla="*/ 5 w 10"/>
                      <a:gd name="T5" fmla="*/ 9 h 27"/>
                      <a:gd name="T6" fmla="*/ 1 w 10"/>
                      <a:gd name="T7" fmla="*/ 0 h 2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2" name="Freeform 278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8 w 15"/>
                      <a:gd name="T1" fmla="*/ 7 h 20"/>
                      <a:gd name="T2" fmla="*/ 3 w 15"/>
                      <a:gd name="T3" fmla="*/ 6 h 20"/>
                      <a:gd name="T4" fmla="*/ 1 w 15"/>
                      <a:gd name="T5" fmla="*/ 3 h 20"/>
                      <a:gd name="T6" fmla="*/ 1 w 15"/>
                      <a:gd name="T7" fmla="*/ 0 h 20"/>
                      <a:gd name="T8" fmla="*/ 0 w 15"/>
                      <a:gd name="T9" fmla="*/ 3 h 20"/>
                      <a:gd name="T10" fmla="*/ 2 w 15"/>
                      <a:gd name="T11" fmla="*/ 6 h 20"/>
                      <a:gd name="T12" fmla="*/ 8 w 15"/>
                      <a:gd name="T13" fmla="*/ 7 h 2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15" name="Group 279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4127" name="Freeform 280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27 w 565"/>
                      <a:gd name="T1" fmla="*/ 113 h 339"/>
                      <a:gd name="T2" fmla="*/ 42 w 565"/>
                      <a:gd name="T3" fmla="*/ 110 h 339"/>
                      <a:gd name="T4" fmla="*/ 57 w 565"/>
                      <a:gd name="T5" fmla="*/ 105 h 339"/>
                      <a:gd name="T6" fmla="*/ 71 w 565"/>
                      <a:gd name="T7" fmla="*/ 103 h 339"/>
                      <a:gd name="T8" fmla="*/ 95 w 565"/>
                      <a:gd name="T9" fmla="*/ 105 h 339"/>
                      <a:gd name="T10" fmla="*/ 113 w 565"/>
                      <a:gd name="T11" fmla="*/ 104 h 339"/>
                      <a:gd name="T12" fmla="*/ 124 w 565"/>
                      <a:gd name="T13" fmla="*/ 100 h 339"/>
                      <a:gd name="T14" fmla="*/ 134 w 565"/>
                      <a:gd name="T15" fmla="*/ 95 h 339"/>
                      <a:gd name="T16" fmla="*/ 145 w 565"/>
                      <a:gd name="T17" fmla="*/ 94 h 339"/>
                      <a:gd name="T18" fmla="*/ 155 w 565"/>
                      <a:gd name="T19" fmla="*/ 90 h 339"/>
                      <a:gd name="T20" fmla="*/ 165 w 565"/>
                      <a:gd name="T21" fmla="*/ 84 h 339"/>
                      <a:gd name="T22" fmla="*/ 178 w 565"/>
                      <a:gd name="T23" fmla="*/ 78 h 339"/>
                      <a:gd name="T24" fmla="*/ 187 w 565"/>
                      <a:gd name="T25" fmla="*/ 76 h 339"/>
                      <a:gd name="T26" fmla="*/ 195 w 565"/>
                      <a:gd name="T27" fmla="*/ 75 h 339"/>
                      <a:gd name="T28" fmla="*/ 207 w 565"/>
                      <a:gd name="T29" fmla="*/ 74 h 339"/>
                      <a:gd name="T30" fmla="*/ 214 w 565"/>
                      <a:gd name="T31" fmla="*/ 72 h 339"/>
                      <a:gd name="T32" fmla="*/ 218 w 565"/>
                      <a:gd name="T33" fmla="*/ 69 h 339"/>
                      <a:gd name="T34" fmla="*/ 220 w 565"/>
                      <a:gd name="T35" fmla="*/ 66 h 339"/>
                      <a:gd name="T36" fmla="*/ 219 w 565"/>
                      <a:gd name="T37" fmla="*/ 64 h 339"/>
                      <a:gd name="T38" fmla="*/ 214 w 565"/>
                      <a:gd name="T39" fmla="*/ 61 h 339"/>
                      <a:gd name="T40" fmla="*/ 207 w 565"/>
                      <a:gd name="T41" fmla="*/ 59 h 339"/>
                      <a:gd name="T42" fmla="*/ 196 w 565"/>
                      <a:gd name="T43" fmla="*/ 57 h 339"/>
                      <a:gd name="T44" fmla="*/ 186 w 565"/>
                      <a:gd name="T45" fmla="*/ 58 h 339"/>
                      <a:gd name="T46" fmla="*/ 177 w 565"/>
                      <a:gd name="T47" fmla="*/ 61 h 339"/>
                      <a:gd name="T48" fmla="*/ 157 w 565"/>
                      <a:gd name="T49" fmla="*/ 61 h 339"/>
                      <a:gd name="T50" fmla="*/ 174 w 565"/>
                      <a:gd name="T51" fmla="*/ 51 h 339"/>
                      <a:gd name="T52" fmla="*/ 190 w 565"/>
                      <a:gd name="T53" fmla="*/ 42 h 339"/>
                      <a:gd name="T54" fmla="*/ 207 w 565"/>
                      <a:gd name="T55" fmla="*/ 36 h 339"/>
                      <a:gd name="T56" fmla="*/ 222 w 565"/>
                      <a:gd name="T57" fmla="*/ 35 h 339"/>
                      <a:gd name="T58" fmla="*/ 241 w 565"/>
                      <a:gd name="T59" fmla="*/ 33 h 339"/>
                      <a:gd name="T60" fmla="*/ 253 w 565"/>
                      <a:gd name="T61" fmla="*/ 37 h 339"/>
                      <a:gd name="T62" fmla="*/ 258 w 565"/>
                      <a:gd name="T63" fmla="*/ 38 h 339"/>
                      <a:gd name="T64" fmla="*/ 264 w 565"/>
                      <a:gd name="T65" fmla="*/ 38 h 339"/>
                      <a:gd name="T66" fmla="*/ 267 w 565"/>
                      <a:gd name="T67" fmla="*/ 36 h 339"/>
                      <a:gd name="T68" fmla="*/ 272 w 565"/>
                      <a:gd name="T69" fmla="*/ 35 h 339"/>
                      <a:gd name="T70" fmla="*/ 271 w 565"/>
                      <a:gd name="T71" fmla="*/ 30 h 339"/>
                      <a:gd name="T72" fmla="*/ 277 w 565"/>
                      <a:gd name="T73" fmla="*/ 30 h 339"/>
                      <a:gd name="T74" fmla="*/ 280 w 565"/>
                      <a:gd name="T75" fmla="*/ 28 h 339"/>
                      <a:gd name="T76" fmla="*/ 281 w 565"/>
                      <a:gd name="T77" fmla="*/ 26 h 339"/>
                      <a:gd name="T78" fmla="*/ 283 w 565"/>
                      <a:gd name="T79" fmla="*/ 24 h 339"/>
                      <a:gd name="T80" fmla="*/ 280 w 565"/>
                      <a:gd name="T81" fmla="*/ 22 h 339"/>
                      <a:gd name="T82" fmla="*/ 277 w 565"/>
                      <a:gd name="T83" fmla="*/ 19 h 339"/>
                      <a:gd name="T84" fmla="*/ 271 w 565"/>
                      <a:gd name="T85" fmla="*/ 17 h 339"/>
                      <a:gd name="T86" fmla="*/ 265 w 565"/>
                      <a:gd name="T87" fmla="*/ 13 h 339"/>
                      <a:gd name="T88" fmla="*/ 260 w 565"/>
                      <a:gd name="T89" fmla="*/ 10 h 339"/>
                      <a:gd name="T90" fmla="*/ 251 w 565"/>
                      <a:gd name="T91" fmla="*/ 9 h 339"/>
                      <a:gd name="T92" fmla="*/ 244 w 565"/>
                      <a:gd name="T93" fmla="*/ 8 h 339"/>
                      <a:gd name="T94" fmla="*/ 210 w 565"/>
                      <a:gd name="T95" fmla="*/ 3 h 339"/>
                      <a:gd name="T96" fmla="*/ 202 w 565"/>
                      <a:gd name="T97" fmla="*/ 2 h 339"/>
                      <a:gd name="T98" fmla="*/ 194 w 565"/>
                      <a:gd name="T99" fmla="*/ 0 h 339"/>
                      <a:gd name="T100" fmla="*/ 185 w 565"/>
                      <a:gd name="T101" fmla="*/ 1 h 339"/>
                      <a:gd name="T102" fmla="*/ 177 w 565"/>
                      <a:gd name="T103" fmla="*/ 5 h 339"/>
                      <a:gd name="T104" fmla="*/ 149 w 565"/>
                      <a:gd name="T105" fmla="*/ 13 h 339"/>
                      <a:gd name="T106" fmla="*/ 133 w 565"/>
                      <a:gd name="T107" fmla="*/ 14 h 339"/>
                      <a:gd name="T108" fmla="*/ 117 w 565"/>
                      <a:gd name="T109" fmla="*/ 25 h 339"/>
                      <a:gd name="T110" fmla="*/ 83 w 565"/>
                      <a:gd name="T111" fmla="*/ 46 h 339"/>
                      <a:gd name="T112" fmla="*/ 71 w 565"/>
                      <a:gd name="T113" fmla="*/ 55 h 339"/>
                      <a:gd name="T114" fmla="*/ 58 w 565"/>
                      <a:gd name="T115" fmla="*/ 65 h 339"/>
                      <a:gd name="T116" fmla="*/ 42 w 565"/>
                      <a:gd name="T117" fmla="*/ 68 h 339"/>
                      <a:gd name="T118" fmla="*/ 0 w 565"/>
                      <a:gd name="T119" fmla="*/ 69 h 339"/>
                      <a:gd name="T120" fmla="*/ 27 w 565"/>
                      <a:gd name="T121" fmla="*/ 113 h 339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8" name="Freeform 281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40 w 80"/>
                      <a:gd name="T1" fmla="*/ 13 h 41"/>
                      <a:gd name="T2" fmla="*/ 37 w 80"/>
                      <a:gd name="T3" fmla="*/ 14 h 41"/>
                      <a:gd name="T4" fmla="*/ 30 w 80"/>
                      <a:gd name="T5" fmla="*/ 9 h 41"/>
                      <a:gd name="T6" fmla="*/ 23 w 80"/>
                      <a:gd name="T7" fmla="*/ 6 h 41"/>
                      <a:gd name="T8" fmla="*/ 19 w 80"/>
                      <a:gd name="T9" fmla="*/ 4 h 41"/>
                      <a:gd name="T10" fmla="*/ 15 w 80"/>
                      <a:gd name="T11" fmla="*/ 2 h 41"/>
                      <a:gd name="T12" fmla="*/ 6 w 80"/>
                      <a:gd name="T13" fmla="*/ 1 h 41"/>
                      <a:gd name="T14" fmla="*/ 0 w 80"/>
                      <a:gd name="T15" fmla="*/ 0 h 41"/>
                      <a:gd name="T16" fmla="*/ 10 w 80"/>
                      <a:gd name="T17" fmla="*/ 0 h 41"/>
                      <a:gd name="T18" fmla="*/ 18 w 80"/>
                      <a:gd name="T19" fmla="*/ 1 h 41"/>
                      <a:gd name="T20" fmla="*/ 22 w 80"/>
                      <a:gd name="T21" fmla="*/ 3 h 41"/>
                      <a:gd name="T22" fmla="*/ 27 w 80"/>
                      <a:gd name="T23" fmla="*/ 5 h 41"/>
                      <a:gd name="T24" fmla="*/ 40 w 80"/>
                      <a:gd name="T25" fmla="*/ 13 h 41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9" name="Freeform 282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12 w 36"/>
                      <a:gd name="T3" fmla="*/ 4 h 34"/>
                      <a:gd name="T4" fmla="*/ 18 w 36"/>
                      <a:gd name="T5" fmla="*/ 11 h 34"/>
                      <a:gd name="T6" fmla="*/ 0 w 36"/>
                      <a:gd name="T7" fmla="*/ 0 h 3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0" name="Freeform 283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63 w 126"/>
                      <a:gd name="T1" fmla="*/ 3 h 31"/>
                      <a:gd name="T2" fmla="*/ 44 w 126"/>
                      <a:gd name="T3" fmla="*/ 2 h 31"/>
                      <a:gd name="T4" fmla="*/ 35 w 126"/>
                      <a:gd name="T5" fmla="*/ 0 h 31"/>
                      <a:gd name="T6" fmla="*/ 29 w 126"/>
                      <a:gd name="T7" fmla="*/ 0 h 31"/>
                      <a:gd name="T8" fmla="*/ 24 w 126"/>
                      <a:gd name="T9" fmla="*/ 3 h 31"/>
                      <a:gd name="T10" fmla="*/ 20 w 126"/>
                      <a:gd name="T11" fmla="*/ 5 h 31"/>
                      <a:gd name="T12" fmla="*/ 10 w 126"/>
                      <a:gd name="T13" fmla="*/ 9 h 31"/>
                      <a:gd name="T14" fmla="*/ 0 w 126"/>
                      <a:gd name="T15" fmla="*/ 9 h 31"/>
                      <a:gd name="T16" fmla="*/ 6 w 126"/>
                      <a:gd name="T17" fmla="*/ 11 h 31"/>
                      <a:gd name="T18" fmla="*/ 18 w 126"/>
                      <a:gd name="T19" fmla="*/ 8 h 31"/>
                      <a:gd name="T20" fmla="*/ 28 w 126"/>
                      <a:gd name="T21" fmla="*/ 3 h 31"/>
                      <a:gd name="T22" fmla="*/ 33 w 126"/>
                      <a:gd name="T23" fmla="*/ 2 h 31"/>
                      <a:gd name="T24" fmla="*/ 39 w 126"/>
                      <a:gd name="T25" fmla="*/ 2 h 31"/>
                      <a:gd name="T26" fmla="*/ 48 w 126"/>
                      <a:gd name="T27" fmla="*/ 3 h 31"/>
                      <a:gd name="T28" fmla="*/ 63 w 126"/>
                      <a:gd name="T29" fmla="*/ 3 h 3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1" name="Freeform 284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3 w 5"/>
                      <a:gd name="T1" fmla="*/ 0 h 15"/>
                      <a:gd name="T2" fmla="*/ 0 w 5"/>
                      <a:gd name="T3" fmla="*/ 3 h 15"/>
                      <a:gd name="T4" fmla="*/ 3 w 5"/>
                      <a:gd name="T5" fmla="*/ 5 h 15"/>
                      <a:gd name="T6" fmla="*/ 3 w 5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2" name="Freeform 285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6 w 16"/>
                      <a:gd name="T1" fmla="*/ 5 h 14"/>
                      <a:gd name="T2" fmla="*/ 8 w 16"/>
                      <a:gd name="T3" fmla="*/ 4 h 14"/>
                      <a:gd name="T4" fmla="*/ 4 w 16"/>
                      <a:gd name="T5" fmla="*/ 2 h 14"/>
                      <a:gd name="T6" fmla="*/ 0 w 16"/>
                      <a:gd name="T7" fmla="*/ 0 h 14"/>
                      <a:gd name="T8" fmla="*/ 6 w 16"/>
                      <a:gd name="T9" fmla="*/ 5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3" name="Freeform 286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8 w 16"/>
                      <a:gd name="T1" fmla="*/ 3 h 9"/>
                      <a:gd name="T2" fmla="*/ 9 w 16"/>
                      <a:gd name="T3" fmla="*/ 2 h 9"/>
                      <a:gd name="T4" fmla="*/ 3 w 16"/>
                      <a:gd name="T5" fmla="*/ 1 h 9"/>
                      <a:gd name="T6" fmla="*/ 0 w 16"/>
                      <a:gd name="T7" fmla="*/ 0 h 9"/>
                      <a:gd name="T8" fmla="*/ 3 w 16"/>
                      <a:gd name="T9" fmla="*/ 2 h 9"/>
                      <a:gd name="T10" fmla="*/ 8 w 16"/>
                      <a:gd name="T11" fmla="*/ 3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4" name="Freeform 287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26 w 51"/>
                      <a:gd name="T1" fmla="*/ 3 h 17"/>
                      <a:gd name="T2" fmla="*/ 24 w 51"/>
                      <a:gd name="T3" fmla="*/ 6 h 17"/>
                      <a:gd name="T4" fmla="*/ 20 w 51"/>
                      <a:gd name="T5" fmla="*/ 5 h 17"/>
                      <a:gd name="T6" fmla="*/ 11 w 51"/>
                      <a:gd name="T7" fmla="*/ 5 h 17"/>
                      <a:gd name="T8" fmla="*/ 4 w 51"/>
                      <a:gd name="T9" fmla="*/ 5 h 17"/>
                      <a:gd name="T10" fmla="*/ 0 w 51"/>
                      <a:gd name="T11" fmla="*/ 6 h 17"/>
                      <a:gd name="T12" fmla="*/ 7 w 51"/>
                      <a:gd name="T13" fmla="*/ 3 h 17"/>
                      <a:gd name="T14" fmla="*/ 13 w 51"/>
                      <a:gd name="T15" fmla="*/ 2 h 17"/>
                      <a:gd name="T16" fmla="*/ 18 w 51"/>
                      <a:gd name="T17" fmla="*/ 0 h 17"/>
                      <a:gd name="T18" fmla="*/ 14 w 51"/>
                      <a:gd name="T19" fmla="*/ 3 h 17"/>
                      <a:gd name="T20" fmla="*/ 21 w 51"/>
                      <a:gd name="T21" fmla="*/ 3 h 17"/>
                      <a:gd name="T22" fmla="*/ 26 w 51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116" name="Freeform 288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39 w 547"/>
                    <a:gd name="T1" fmla="*/ 11 h 332"/>
                    <a:gd name="T2" fmla="*/ 111 w 547"/>
                    <a:gd name="T3" fmla="*/ 16 h 332"/>
                    <a:gd name="T4" fmla="*/ 166 w 547"/>
                    <a:gd name="T5" fmla="*/ 22 h 332"/>
                    <a:gd name="T6" fmla="*/ 195 w 547"/>
                    <a:gd name="T7" fmla="*/ 20 h 332"/>
                    <a:gd name="T8" fmla="*/ 251 w 547"/>
                    <a:gd name="T9" fmla="*/ 19 h 332"/>
                    <a:gd name="T10" fmla="*/ 267 w 547"/>
                    <a:gd name="T11" fmla="*/ 39 h 332"/>
                    <a:gd name="T12" fmla="*/ 273 w 547"/>
                    <a:gd name="T13" fmla="*/ 69 h 332"/>
                    <a:gd name="T14" fmla="*/ 234 w 547"/>
                    <a:gd name="T15" fmla="*/ 75 h 332"/>
                    <a:gd name="T16" fmla="*/ 159 w 547"/>
                    <a:gd name="T17" fmla="*/ 92 h 332"/>
                    <a:gd name="T18" fmla="*/ 9 w 547"/>
                    <a:gd name="T19" fmla="*/ 110 h 332"/>
                    <a:gd name="T20" fmla="*/ 0 w 547"/>
                    <a:gd name="T21" fmla="*/ 0 h 332"/>
                    <a:gd name="T22" fmla="*/ 39 w 547"/>
                    <a:gd name="T23" fmla="*/ 11 h 3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7" name="Freeform 289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30 w 506"/>
                    <a:gd name="T1" fmla="*/ 0 h 265"/>
                    <a:gd name="T2" fmla="*/ 89 w 506"/>
                    <a:gd name="T3" fmla="*/ 8 h 265"/>
                    <a:gd name="T4" fmla="*/ 164 w 506"/>
                    <a:gd name="T5" fmla="*/ 14 h 265"/>
                    <a:gd name="T6" fmla="*/ 213 w 506"/>
                    <a:gd name="T7" fmla="*/ 12 h 265"/>
                    <a:gd name="T8" fmla="*/ 236 w 506"/>
                    <a:gd name="T9" fmla="*/ 14 h 265"/>
                    <a:gd name="T10" fmla="*/ 248 w 506"/>
                    <a:gd name="T11" fmla="*/ 28 h 265"/>
                    <a:gd name="T12" fmla="*/ 252 w 506"/>
                    <a:gd name="T13" fmla="*/ 50 h 265"/>
                    <a:gd name="T14" fmla="*/ 190 w 506"/>
                    <a:gd name="T15" fmla="*/ 65 h 265"/>
                    <a:gd name="T16" fmla="*/ 200 w 506"/>
                    <a:gd name="T17" fmla="*/ 52 h 265"/>
                    <a:gd name="T18" fmla="*/ 210 w 506"/>
                    <a:gd name="T19" fmla="*/ 35 h 265"/>
                    <a:gd name="T20" fmla="*/ 193 w 506"/>
                    <a:gd name="T21" fmla="*/ 51 h 265"/>
                    <a:gd name="T22" fmla="*/ 167 w 506"/>
                    <a:gd name="T23" fmla="*/ 69 h 265"/>
                    <a:gd name="T24" fmla="*/ 104 w 506"/>
                    <a:gd name="T25" fmla="*/ 88 h 265"/>
                    <a:gd name="T26" fmla="*/ 60 w 506"/>
                    <a:gd name="T27" fmla="*/ 88 h 265"/>
                    <a:gd name="T28" fmla="*/ 121 w 506"/>
                    <a:gd name="T29" fmla="*/ 70 h 265"/>
                    <a:gd name="T30" fmla="*/ 159 w 506"/>
                    <a:gd name="T31" fmla="*/ 47 h 265"/>
                    <a:gd name="T32" fmla="*/ 110 w 506"/>
                    <a:gd name="T33" fmla="*/ 64 h 265"/>
                    <a:gd name="T34" fmla="*/ 63 w 506"/>
                    <a:gd name="T35" fmla="*/ 77 h 265"/>
                    <a:gd name="T36" fmla="*/ 0 w 506"/>
                    <a:gd name="T37" fmla="*/ 88 h 265"/>
                    <a:gd name="T38" fmla="*/ 3 w 506"/>
                    <a:gd name="T39" fmla="*/ 34 h 265"/>
                    <a:gd name="T40" fmla="*/ 30 w 506"/>
                    <a:gd name="T41" fmla="*/ 0 h 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8" name="Freeform 290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56 w 1170"/>
                    <a:gd name="T1" fmla="*/ 0 h 1457"/>
                    <a:gd name="T2" fmla="*/ 91 w 1170"/>
                    <a:gd name="T3" fmla="*/ 5 h 1457"/>
                    <a:gd name="T4" fmla="*/ 123 w 1170"/>
                    <a:gd name="T5" fmla="*/ 23 h 1457"/>
                    <a:gd name="T6" fmla="*/ 138 w 1170"/>
                    <a:gd name="T7" fmla="*/ 50 h 1457"/>
                    <a:gd name="T8" fmla="*/ 141 w 1170"/>
                    <a:gd name="T9" fmla="*/ 86 h 1457"/>
                    <a:gd name="T10" fmla="*/ 153 w 1170"/>
                    <a:gd name="T11" fmla="*/ 137 h 1457"/>
                    <a:gd name="T12" fmla="*/ 171 w 1170"/>
                    <a:gd name="T13" fmla="*/ 182 h 1457"/>
                    <a:gd name="T14" fmla="*/ 195 w 1170"/>
                    <a:gd name="T15" fmla="*/ 237 h 1457"/>
                    <a:gd name="T16" fmla="*/ 208 w 1170"/>
                    <a:gd name="T17" fmla="*/ 279 h 1457"/>
                    <a:gd name="T18" fmla="*/ 226 w 1170"/>
                    <a:gd name="T19" fmla="*/ 322 h 1457"/>
                    <a:gd name="T20" fmla="*/ 174 w 1170"/>
                    <a:gd name="T21" fmla="*/ 340 h 1457"/>
                    <a:gd name="T22" fmla="*/ 232 w 1170"/>
                    <a:gd name="T23" fmla="*/ 332 h 1457"/>
                    <a:gd name="T24" fmla="*/ 246 w 1170"/>
                    <a:gd name="T25" fmla="*/ 349 h 1457"/>
                    <a:gd name="T26" fmla="*/ 220 w 1170"/>
                    <a:gd name="T27" fmla="*/ 369 h 1457"/>
                    <a:gd name="T28" fmla="*/ 256 w 1170"/>
                    <a:gd name="T29" fmla="*/ 357 h 1457"/>
                    <a:gd name="T30" fmla="*/ 298 w 1170"/>
                    <a:gd name="T31" fmla="*/ 370 h 1457"/>
                    <a:gd name="T32" fmla="*/ 354 w 1170"/>
                    <a:gd name="T33" fmla="*/ 382 h 1457"/>
                    <a:gd name="T34" fmla="*/ 421 w 1170"/>
                    <a:gd name="T35" fmla="*/ 398 h 1457"/>
                    <a:gd name="T36" fmla="*/ 472 w 1170"/>
                    <a:gd name="T37" fmla="*/ 402 h 1457"/>
                    <a:gd name="T38" fmla="*/ 532 w 1170"/>
                    <a:gd name="T39" fmla="*/ 408 h 1457"/>
                    <a:gd name="T40" fmla="*/ 571 w 1170"/>
                    <a:gd name="T41" fmla="*/ 405 h 1457"/>
                    <a:gd name="T42" fmla="*/ 578 w 1170"/>
                    <a:gd name="T43" fmla="*/ 417 h 1457"/>
                    <a:gd name="T44" fmla="*/ 585 w 1170"/>
                    <a:gd name="T45" fmla="*/ 440 h 1457"/>
                    <a:gd name="T46" fmla="*/ 585 w 1170"/>
                    <a:gd name="T47" fmla="*/ 457 h 1457"/>
                    <a:gd name="T48" fmla="*/ 544 w 1170"/>
                    <a:gd name="T49" fmla="*/ 472 h 1457"/>
                    <a:gd name="T50" fmla="*/ 537 w 1170"/>
                    <a:gd name="T51" fmla="*/ 458 h 1457"/>
                    <a:gd name="T52" fmla="*/ 526 w 1170"/>
                    <a:gd name="T53" fmla="*/ 472 h 1457"/>
                    <a:gd name="T54" fmla="*/ 466 w 1170"/>
                    <a:gd name="T55" fmla="*/ 477 h 1457"/>
                    <a:gd name="T56" fmla="*/ 352 w 1170"/>
                    <a:gd name="T57" fmla="*/ 485 h 1457"/>
                    <a:gd name="T58" fmla="*/ 206 w 1170"/>
                    <a:gd name="T59" fmla="*/ 462 h 1457"/>
                    <a:gd name="T60" fmla="*/ 173 w 1170"/>
                    <a:gd name="T61" fmla="*/ 453 h 1457"/>
                    <a:gd name="T62" fmla="*/ 128 w 1170"/>
                    <a:gd name="T63" fmla="*/ 388 h 1457"/>
                    <a:gd name="T64" fmla="*/ 65 w 1170"/>
                    <a:gd name="T65" fmla="*/ 276 h 1457"/>
                    <a:gd name="T66" fmla="*/ 20 w 1170"/>
                    <a:gd name="T67" fmla="*/ 151 h 1457"/>
                    <a:gd name="T68" fmla="*/ 0 w 1170"/>
                    <a:gd name="T69" fmla="*/ 103 h 1457"/>
                    <a:gd name="T70" fmla="*/ 6 w 1170"/>
                    <a:gd name="T71" fmla="*/ 51 h 1457"/>
                    <a:gd name="T72" fmla="*/ 27 w 1170"/>
                    <a:gd name="T73" fmla="*/ 15 h 1457"/>
                    <a:gd name="T74" fmla="*/ 56 w 1170"/>
                    <a:gd name="T75" fmla="*/ 0 h 145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9" name="Freeform 291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30 w 446"/>
                    <a:gd name="T1" fmla="*/ 0 h 1130"/>
                    <a:gd name="T2" fmla="*/ 0 w 446"/>
                    <a:gd name="T3" fmla="*/ 20 h 1130"/>
                    <a:gd name="T4" fmla="*/ 15 w 446"/>
                    <a:gd name="T5" fmla="*/ 28 h 1130"/>
                    <a:gd name="T6" fmla="*/ 36 w 446"/>
                    <a:gd name="T7" fmla="*/ 53 h 1130"/>
                    <a:gd name="T8" fmla="*/ 66 w 446"/>
                    <a:gd name="T9" fmla="*/ 73 h 1130"/>
                    <a:gd name="T10" fmla="*/ 85 w 446"/>
                    <a:gd name="T11" fmla="*/ 138 h 1130"/>
                    <a:gd name="T12" fmla="*/ 103 w 446"/>
                    <a:gd name="T13" fmla="*/ 177 h 1130"/>
                    <a:gd name="T14" fmla="*/ 127 w 446"/>
                    <a:gd name="T15" fmla="*/ 208 h 1130"/>
                    <a:gd name="T16" fmla="*/ 148 w 446"/>
                    <a:gd name="T17" fmla="*/ 236 h 1130"/>
                    <a:gd name="T18" fmla="*/ 118 w 446"/>
                    <a:gd name="T19" fmla="*/ 214 h 1130"/>
                    <a:gd name="T20" fmla="*/ 97 w 446"/>
                    <a:gd name="T21" fmla="*/ 181 h 1130"/>
                    <a:gd name="T22" fmla="*/ 118 w 446"/>
                    <a:gd name="T23" fmla="*/ 233 h 1130"/>
                    <a:gd name="T24" fmla="*/ 136 w 446"/>
                    <a:gd name="T25" fmla="*/ 276 h 1130"/>
                    <a:gd name="T26" fmla="*/ 152 w 446"/>
                    <a:gd name="T27" fmla="*/ 321 h 1130"/>
                    <a:gd name="T28" fmla="*/ 163 w 446"/>
                    <a:gd name="T29" fmla="*/ 344 h 1130"/>
                    <a:gd name="T30" fmla="*/ 174 w 446"/>
                    <a:gd name="T31" fmla="*/ 357 h 1130"/>
                    <a:gd name="T32" fmla="*/ 188 w 446"/>
                    <a:gd name="T33" fmla="*/ 369 h 1130"/>
                    <a:gd name="T34" fmla="*/ 211 w 446"/>
                    <a:gd name="T35" fmla="*/ 377 h 1130"/>
                    <a:gd name="T36" fmla="*/ 212 w 446"/>
                    <a:gd name="T37" fmla="*/ 353 h 1130"/>
                    <a:gd name="T38" fmla="*/ 215 w 446"/>
                    <a:gd name="T39" fmla="*/ 327 h 1130"/>
                    <a:gd name="T40" fmla="*/ 222 w 446"/>
                    <a:gd name="T41" fmla="*/ 300 h 1130"/>
                    <a:gd name="T42" fmla="*/ 222 w 446"/>
                    <a:gd name="T43" fmla="*/ 274 h 1130"/>
                    <a:gd name="T44" fmla="*/ 212 w 446"/>
                    <a:gd name="T45" fmla="*/ 241 h 1130"/>
                    <a:gd name="T46" fmla="*/ 197 w 446"/>
                    <a:gd name="T47" fmla="*/ 217 h 1130"/>
                    <a:gd name="T48" fmla="*/ 179 w 446"/>
                    <a:gd name="T49" fmla="*/ 200 h 1130"/>
                    <a:gd name="T50" fmla="*/ 155 w 446"/>
                    <a:gd name="T51" fmla="*/ 181 h 1130"/>
                    <a:gd name="T52" fmla="*/ 127 w 446"/>
                    <a:gd name="T53" fmla="*/ 149 h 1130"/>
                    <a:gd name="T54" fmla="*/ 102 w 446"/>
                    <a:gd name="T55" fmla="*/ 111 h 1130"/>
                    <a:gd name="T56" fmla="*/ 124 w 446"/>
                    <a:gd name="T57" fmla="*/ 131 h 1130"/>
                    <a:gd name="T58" fmla="*/ 145 w 446"/>
                    <a:gd name="T59" fmla="*/ 160 h 1130"/>
                    <a:gd name="T60" fmla="*/ 171 w 446"/>
                    <a:gd name="T61" fmla="*/ 188 h 1130"/>
                    <a:gd name="T62" fmla="*/ 146 w 446"/>
                    <a:gd name="T63" fmla="*/ 147 h 1130"/>
                    <a:gd name="T64" fmla="*/ 119 w 446"/>
                    <a:gd name="T65" fmla="*/ 96 h 1130"/>
                    <a:gd name="T66" fmla="*/ 88 w 446"/>
                    <a:gd name="T67" fmla="*/ 39 h 1130"/>
                    <a:gd name="T68" fmla="*/ 72 w 446"/>
                    <a:gd name="T69" fmla="*/ 22 h 1130"/>
                    <a:gd name="T70" fmla="*/ 30 w 446"/>
                    <a:gd name="T71" fmla="*/ 0 h 11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0" name="Freeform 292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135 w 1757"/>
                    <a:gd name="T1" fmla="*/ 51 h 2886"/>
                    <a:gd name="T2" fmla="*/ 98 w 1757"/>
                    <a:gd name="T3" fmla="*/ 137 h 2886"/>
                    <a:gd name="T4" fmla="*/ 81 w 1757"/>
                    <a:gd name="T5" fmla="*/ 253 h 2886"/>
                    <a:gd name="T6" fmla="*/ 96 w 1757"/>
                    <a:gd name="T7" fmla="*/ 214 h 2886"/>
                    <a:gd name="T8" fmla="*/ 130 w 1757"/>
                    <a:gd name="T9" fmla="*/ 276 h 2886"/>
                    <a:gd name="T10" fmla="*/ 133 w 1757"/>
                    <a:gd name="T11" fmla="*/ 399 h 2886"/>
                    <a:gd name="T12" fmla="*/ 142 w 1757"/>
                    <a:gd name="T13" fmla="*/ 356 h 2886"/>
                    <a:gd name="T14" fmla="*/ 216 w 1757"/>
                    <a:gd name="T15" fmla="*/ 448 h 2886"/>
                    <a:gd name="T16" fmla="*/ 325 w 1757"/>
                    <a:gd name="T17" fmla="*/ 517 h 2886"/>
                    <a:gd name="T18" fmla="*/ 327 w 1757"/>
                    <a:gd name="T19" fmla="*/ 554 h 2886"/>
                    <a:gd name="T20" fmla="*/ 352 w 1757"/>
                    <a:gd name="T21" fmla="*/ 547 h 2886"/>
                    <a:gd name="T22" fmla="*/ 370 w 1757"/>
                    <a:gd name="T23" fmla="*/ 600 h 2886"/>
                    <a:gd name="T24" fmla="*/ 375 w 1757"/>
                    <a:gd name="T25" fmla="*/ 634 h 2886"/>
                    <a:gd name="T26" fmla="*/ 291 w 1757"/>
                    <a:gd name="T27" fmla="*/ 692 h 2886"/>
                    <a:gd name="T28" fmla="*/ 409 w 1757"/>
                    <a:gd name="T29" fmla="*/ 666 h 2886"/>
                    <a:gd name="T30" fmla="*/ 339 w 1757"/>
                    <a:gd name="T31" fmla="*/ 717 h 2886"/>
                    <a:gd name="T32" fmla="*/ 448 w 1757"/>
                    <a:gd name="T33" fmla="*/ 678 h 2886"/>
                    <a:gd name="T34" fmla="*/ 444 w 1757"/>
                    <a:gd name="T35" fmla="*/ 712 h 2886"/>
                    <a:gd name="T36" fmla="*/ 486 w 1757"/>
                    <a:gd name="T37" fmla="*/ 696 h 2886"/>
                    <a:gd name="T38" fmla="*/ 724 w 1757"/>
                    <a:gd name="T39" fmla="*/ 770 h 2886"/>
                    <a:gd name="T40" fmla="*/ 846 w 1757"/>
                    <a:gd name="T41" fmla="*/ 877 h 2886"/>
                    <a:gd name="T42" fmla="*/ 534 w 1757"/>
                    <a:gd name="T43" fmla="*/ 957 h 2886"/>
                    <a:gd name="T44" fmla="*/ 593 w 1757"/>
                    <a:gd name="T45" fmla="*/ 939 h 2886"/>
                    <a:gd name="T46" fmla="*/ 550 w 1757"/>
                    <a:gd name="T47" fmla="*/ 930 h 2886"/>
                    <a:gd name="T48" fmla="*/ 462 w 1757"/>
                    <a:gd name="T49" fmla="*/ 939 h 2886"/>
                    <a:gd name="T50" fmla="*/ 636 w 1757"/>
                    <a:gd name="T51" fmla="*/ 863 h 2886"/>
                    <a:gd name="T52" fmla="*/ 126 w 1757"/>
                    <a:gd name="T53" fmla="*/ 928 h 2886"/>
                    <a:gd name="T54" fmla="*/ 20 w 1757"/>
                    <a:gd name="T55" fmla="*/ 879 h 2886"/>
                    <a:gd name="T56" fmla="*/ 17 w 1757"/>
                    <a:gd name="T57" fmla="*/ 775 h 2886"/>
                    <a:gd name="T58" fmla="*/ 64 w 1757"/>
                    <a:gd name="T59" fmla="*/ 637 h 2886"/>
                    <a:gd name="T60" fmla="*/ 179 w 1757"/>
                    <a:gd name="T61" fmla="*/ 704 h 2886"/>
                    <a:gd name="T62" fmla="*/ 109 w 1757"/>
                    <a:gd name="T63" fmla="*/ 600 h 2886"/>
                    <a:gd name="T64" fmla="*/ 177 w 1757"/>
                    <a:gd name="T65" fmla="*/ 577 h 2886"/>
                    <a:gd name="T66" fmla="*/ 142 w 1757"/>
                    <a:gd name="T67" fmla="*/ 521 h 2886"/>
                    <a:gd name="T68" fmla="*/ 105 w 1757"/>
                    <a:gd name="T69" fmla="*/ 544 h 2886"/>
                    <a:gd name="T70" fmla="*/ 30 w 1757"/>
                    <a:gd name="T71" fmla="*/ 390 h 2886"/>
                    <a:gd name="T72" fmla="*/ 27 w 1757"/>
                    <a:gd name="T73" fmla="*/ 238 h 2886"/>
                    <a:gd name="T74" fmla="*/ 11 w 1757"/>
                    <a:gd name="T75" fmla="*/ 329 h 2886"/>
                    <a:gd name="T76" fmla="*/ 2 w 1757"/>
                    <a:gd name="T77" fmla="*/ 219 h 2886"/>
                    <a:gd name="T78" fmla="*/ 57 w 1757"/>
                    <a:gd name="T79" fmla="*/ 114 h 2886"/>
                    <a:gd name="T80" fmla="*/ 0 w 1757"/>
                    <a:gd name="T81" fmla="*/ 207 h 2886"/>
                    <a:gd name="T82" fmla="*/ 35 w 1757"/>
                    <a:gd name="T83" fmla="*/ 92 h 2886"/>
                    <a:gd name="T84" fmla="*/ 114 w 1757"/>
                    <a:gd name="T85" fmla="*/ 0 h 288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1" name="Freeform 293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9 w 85"/>
                    <a:gd name="T1" fmla="*/ 0 h 249"/>
                    <a:gd name="T2" fmla="*/ 41 w 85"/>
                    <a:gd name="T3" fmla="*/ 4 h 249"/>
                    <a:gd name="T4" fmla="*/ 43 w 85"/>
                    <a:gd name="T5" fmla="*/ 37 h 249"/>
                    <a:gd name="T6" fmla="*/ 38 w 85"/>
                    <a:gd name="T7" fmla="*/ 72 h 249"/>
                    <a:gd name="T8" fmla="*/ 8 w 85"/>
                    <a:gd name="T9" fmla="*/ 83 h 249"/>
                    <a:gd name="T10" fmla="*/ 0 w 85"/>
                    <a:gd name="T11" fmla="*/ 70 h 249"/>
                    <a:gd name="T12" fmla="*/ 0 w 85"/>
                    <a:gd name="T13" fmla="*/ 20 h 249"/>
                    <a:gd name="T14" fmla="*/ 9 w 85"/>
                    <a:gd name="T15" fmla="*/ 0 h 2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2" name="Freeform 294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413 w 827"/>
                    <a:gd name="T1" fmla="*/ 0 h 142"/>
                    <a:gd name="T2" fmla="*/ 301 w 827"/>
                    <a:gd name="T3" fmla="*/ 22 h 142"/>
                    <a:gd name="T4" fmla="*/ 216 w 827"/>
                    <a:gd name="T5" fmla="*/ 33 h 142"/>
                    <a:gd name="T6" fmla="*/ 129 w 827"/>
                    <a:gd name="T7" fmla="*/ 39 h 142"/>
                    <a:gd name="T8" fmla="*/ 63 w 827"/>
                    <a:gd name="T9" fmla="*/ 42 h 142"/>
                    <a:gd name="T10" fmla="*/ 0 w 827"/>
                    <a:gd name="T11" fmla="*/ 39 h 142"/>
                    <a:gd name="T12" fmla="*/ 60 w 827"/>
                    <a:gd name="T13" fmla="*/ 47 h 142"/>
                    <a:gd name="T14" fmla="*/ 160 w 827"/>
                    <a:gd name="T15" fmla="*/ 47 h 142"/>
                    <a:gd name="T16" fmla="*/ 268 w 827"/>
                    <a:gd name="T17" fmla="*/ 34 h 142"/>
                    <a:gd name="T18" fmla="*/ 323 w 827"/>
                    <a:gd name="T19" fmla="*/ 25 h 142"/>
                    <a:gd name="T20" fmla="*/ 413 w 827"/>
                    <a:gd name="T21" fmla="*/ 0 h 1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3" name="Freeform 295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204 w 742"/>
                    <a:gd name="T1" fmla="*/ 182 h 1398"/>
                    <a:gd name="T2" fmla="*/ 192 w 742"/>
                    <a:gd name="T3" fmla="*/ 160 h 1398"/>
                    <a:gd name="T4" fmla="*/ 176 w 742"/>
                    <a:gd name="T5" fmla="*/ 158 h 1398"/>
                    <a:gd name="T6" fmla="*/ 162 w 742"/>
                    <a:gd name="T7" fmla="*/ 162 h 1398"/>
                    <a:gd name="T8" fmla="*/ 155 w 742"/>
                    <a:gd name="T9" fmla="*/ 176 h 1398"/>
                    <a:gd name="T10" fmla="*/ 153 w 742"/>
                    <a:gd name="T11" fmla="*/ 188 h 1398"/>
                    <a:gd name="T12" fmla="*/ 157 w 742"/>
                    <a:gd name="T13" fmla="*/ 217 h 1398"/>
                    <a:gd name="T14" fmla="*/ 166 w 742"/>
                    <a:gd name="T15" fmla="*/ 231 h 1398"/>
                    <a:gd name="T16" fmla="*/ 170 w 742"/>
                    <a:gd name="T17" fmla="*/ 248 h 1398"/>
                    <a:gd name="T18" fmla="*/ 175 w 742"/>
                    <a:gd name="T19" fmla="*/ 270 h 1398"/>
                    <a:gd name="T20" fmla="*/ 186 w 742"/>
                    <a:gd name="T21" fmla="*/ 296 h 1398"/>
                    <a:gd name="T22" fmla="*/ 207 w 742"/>
                    <a:gd name="T23" fmla="*/ 330 h 1398"/>
                    <a:gd name="T24" fmla="*/ 224 w 742"/>
                    <a:gd name="T25" fmla="*/ 362 h 1398"/>
                    <a:gd name="T26" fmla="*/ 242 w 742"/>
                    <a:gd name="T27" fmla="*/ 405 h 1398"/>
                    <a:gd name="T28" fmla="*/ 252 w 742"/>
                    <a:gd name="T29" fmla="*/ 438 h 1398"/>
                    <a:gd name="T30" fmla="*/ 255 w 742"/>
                    <a:gd name="T31" fmla="*/ 466 h 1398"/>
                    <a:gd name="T32" fmla="*/ 209 w 742"/>
                    <a:gd name="T33" fmla="*/ 423 h 1398"/>
                    <a:gd name="T34" fmla="*/ 164 w 742"/>
                    <a:gd name="T35" fmla="*/ 397 h 1398"/>
                    <a:gd name="T36" fmla="*/ 138 w 742"/>
                    <a:gd name="T37" fmla="*/ 383 h 1398"/>
                    <a:gd name="T38" fmla="*/ 106 w 742"/>
                    <a:gd name="T39" fmla="*/ 374 h 1398"/>
                    <a:gd name="T40" fmla="*/ 72 w 742"/>
                    <a:gd name="T41" fmla="*/ 375 h 1398"/>
                    <a:gd name="T42" fmla="*/ 36 w 742"/>
                    <a:gd name="T43" fmla="*/ 394 h 1398"/>
                    <a:gd name="T44" fmla="*/ 3 w 742"/>
                    <a:gd name="T45" fmla="*/ 429 h 1398"/>
                    <a:gd name="T46" fmla="*/ 0 w 742"/>
                    <a:gd name="T47" fmla="*/ 400 h 1398"/>
                    <a:gd name="T48" fmla="*/ 18 w 742"/>
                    <a:gd name="T49" fmla="*/ 366 h 1398"/>
                    <a:gd name="T50" fmla="*/ 42 w 742"/>
                    <a:gd name="T51" fmla="*/ 324 h 1398"/>
                    <a:gd name="T52" fmla="*/ 53 w 742"/>
                    <a:gd name="T53" fmla="*/ 296 h 1398"/>
                    <a:gd name="T54" fmla="*/ 54 w 742"/>
                    <a:gd name="T55" fmla="*/ 266 h 1398"/>
                    <a:gd name="T56" fmla="*/ 48 w 742"/>
                    <a:gd name="T57" fmla="*/ 243 h 1398"/>
                    <a:gd name="T58" fmla="*/ 34 w 742"/>
                    <a:gd name="T59" fmla="*/ 225 h 1398"/>
                    <a:gd name="T60" fmla="*/ 24 w 742"/>
                    <a:gd name="T61" fmla="*/ 197 h 1398"/>
                    <a:gd name="T62" fmla="*/ 21 w 742"/>
                    <a:gd name="T63" fmla="*/ 177 h 1398"/>
                    <a:gd name="T64" fmla="*/ 13 w 742"/>
                    <a:gd name="T65" fmla="*/ 152 h 1398"/>
                    <a:gd name="T66" fmla="*/ 12 w 742"/>
                    <a:gd name="T67" fmla="*/ 122 h 1398"/>
                    <a:gd name="T68" fmla="*/ 18 w 742"/>
                    <a:gd name="T69" fmla="*/ 100 h 1398"/>
                    <a:gd name="T70" fmla="*/ 29 w 742"/>
                    <a:gd name="T71" fmla="*/ 80 h 1398"/>
                    <a:gd name="T72" fmla="*/ 40 w 742"/>
                    <a:gd name="T73" fmla="*/ 54 h 1398"/>
                    <a:gd name="T74" fmla="*/ 62 w 742"/>
                    <a:gd name="T75" fmla="*/ 31 h 1398"/>
                    <a:gd name="T76" fmla="*/ 85 w 742"/>
                    <a:gd name="T77" fmla="*/ 17 h 1398"/>
                    <a:gd name="T78" fmla="*/ 120 w 742"/>
                    <a:gd name="T79" fmla="*/ 8 h 1398"/>
                    <a:gd name="T80" fmla="*/ 157 w 742"/>
                    <a:gd name="T81" fmla="*/ 1 h 1398"/>
                    <a:gd name="T82" fmla="*/ 219 w 742"/>
                    <a:gd name="T83" fmla="*/ 0 h 1398"/>
                    <a:gd name="T84" fmla="*/ 252 w 742"/>
                    <a:gd name="T85" fmla="*/ 4 h 1398"/>
                    <a:gd name="T86" fmla="*/ 285 w 742"/>
                    <a:gd name="T87" fmla="*/ 12 h 1398"/>
                    <a:gd name="T88" fmla="*/ 316 w 742"/>
                    <a:gd name="T89" fmla="*/ 23 h 1398"/>
                    <a:gd name="T90" fmla="*/ 336 w 742"/>
                    <a:gd name="T91" fmla="*/ 38 h 1398"/>
                    <a:gd name="T92" fmla="*/ 359 w 742"/>
                    <a:gd name="T93" fmla="*/ 58 h 1398"/>
                    <a:gd name="T94" fmla="*/ 370 w 742"/>
                    <a:gd name="T95" fmla="*/ 88 h 1398"/>
                    <a:gd name="T96" fmla="*/ 371 w 742"/>
                    <a:gd name="T97" fmla="*/ 113 h 1398"/>
                    <a:gd name="T98" fmla="*/ 362 w 742"/>
                    <a:gd name="T99" fmla="*/ 134 h 1398"/>
                    <a:gd name="T100" fmla="*/ 338 w 742"/>
                    <a:gd name="T101" fmla="*/ 113 h 1398"/>
                    <a:gd name="T102" fmla="*/ 307 w 742"/>
                    <a:gd name="T103" fmla="*/ 101 h 1398"/>
                    <a:gd name="T104" fmla="*/ 265 w 742"/>
                    <a:gd name="T105" fmla="*/ 96 h 1398"/>
                    <a:gd name="T106" fmla="*/ 276 w 742"/>
                    <a:gd name="T107" fmla="*/ 134 h 1398"/>
                    <a:gd name="T108" fmla="*/ 229 w 742"/>
                    <a:gd name="T109" fmla="*/ 121 h 1398"/>
                    <a:gd name="T110" fmla="*/ 243 w 742"/>
                    <a:gd name="T111" fmla="*/ 151 h 1398"/>
                    <a:gd name="T112" fmla="*/ 210 w 742"/>
                    <a:gd name="T113" fmla="*/ 149 h 1398"/>
                    <a:gd name="T114" fmla="*/ 204 w 742"/>
                    <a:gd name="T115" fmla="*/ 182 h 13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124" name="Group 296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4125" name="Freeform 297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157 w 570"/>
                      <a:gd name="T1" fmla="*/ 71 h 1463"/>
                      <a:gd name="T2" fmla="*/ 106 w 570"/>
                      <a:gd name="T3" fmla="*/ 66 h 1463"/>
                      <a:gd name="T4" fmla="*/ 74 w 570"/>
                      <a:gd name="T5" fmla="*/ 55 h 1463"/>
                      <a:gd name="T6" fmla="*/ 64 w 570"/>
                      <a:gd name="T7" fmla="*/ 37 h 1463"/>
                      <a:gd name="T8" fmla="*/ 64 w 570"/>
                      <a:gd name="T9" fmla="*/ 21 h 1463"/>
                      <a:gd name="T10" fmla="*/ 56 w 570"/>
                      <a:gd name="T11" fmla="*/ 8 h 1463"/>
                      <a:gd name="T12" fmla="*/ 27 w 570"/>
                      <a:gd name="T13" fmla="*/ 0 h 1463"/>
                      <a:gd name="T14" fmla="*/ 0 w 570"/>
                      <a:gd name="T15" fmla="*/ 2 h 1463"/>
                      <a:gd name="T16" fmla="*/ 33 w 570"/>
                      <a:gd name="T17" fmla="*/ 379 h 1463"/>
                      <a:gd name="T18" fmla="*/ 56 w 570"/>
                      <a:gd name="T19" fmla="*/ 413 h 1463"/>
                      <a:gd name="T20" fmla="*/ 85 w 570"/>
                      <a:gd name="T21" fmla="*/ 448 h 1463"/>
                      <a:gd name="T22" fmla="*/ 127 w 570"/>
                      <a:gd name="T23" fmla="*/ 474 h 1463"/>
                      <a:gd name="T24" fmla="*/ 174 w 570"/>
                      <a:gd name="T25" fmla="*/ 482 h 1463"/>
                      <a:gd name="T26" fmla="*/ 238 w 570"/>
                      <a:gd name="T27" fmla="*/ 487 h 1463"/>
                      <a:gd name="T28" fmla="*/ 276 w 570"/>
                      <a:gd name="T29" fmla="*/ 479 h 1463"/>
                      <a:gd name="T30" fmla="*/ 284 w 570"/>
                      <a:gd name="T31" fmla="*/ 453 h 1463"/>
                      <a:gd name="T32" fmla="*/ 280 w 570"/>
                      <a:gd name="T33" fmla="*/ 419 h 1463"/>
                      <a:gd name="T34" fmla="*/ 253 w 570"/>
                      <a:gd name="T35" fmla="*/ 313 h 1463"/>
                      <a:gd name="T36" fmla="*/ 230 w 570"/>
                      <a:gd name="T37" fmla="*/ 208 h 1463"/>
                      <a:gd name="T38" fmla="*/ 220 w 570"/>
                      <a:gd name="T39" fmla="*/ 129 h 1463"/>
                      <a:gd name="T40" fmla="*/ 220 w 570"/>
                      <a:gd name="T41" fmla="*/ 108 h 1463"/>
                      <a:gd name="T42" fmla="*/ 205 w 570"/>
                      <a:gd name="T43" fmla="*/ 79 h 1463"/>
                      <a:gd name="T44" fmla="*/ 188 w 570"/>
                      <a:gd name="T45" fmla="*/ 71 h 1463"/>
                      <a:gd name="T46" fmla="*/ 157 w 570"/>
                      <a:gd name="T47" fmla="*/ 71 h 146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1E1E1E"/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6" name="Freeform 298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159 w 489"/>
                      <a:gd name="T1" fmla="*/ 90 h 1343"/>
                      <a:gd name="T2" fmla="*/ 114 w 489"/>
                      <a:gd name="T3" fmla="*/ 87 h 1343"/>
                      <a:gd name="T4" fmla="*/ 66 w 489"/>
                      <a:gd name="T5" fmla="*/ 77 h 1343"/>
                      <a:gd name="T6" fmla="*/ 37 w 489"/>
                      <a:gd name="T7" fmla="*/ 58 h 1343"/>
                      <a:gd name="T8" fmla="*/ 21 w 489"/>
                      <a:gd name="T9" fmla="*/ 42 h 1343"/>
                      <a:gd name="T10" fmla="*/ 0 w 489"/>
                      <a:gd name="T11" fmla="*/ 0 h 1343"/>
                      <a:gd name="T12" fmla="*/ 31 w 489"/>
                      <a:gd name="T13" fmla="*/ 345 h 1343"/>
                      <a:gd name="T14" fmla="*/ 52 w 489"/>
                      <a:gd name="T15" fmla="*/ 377 h 1343"/>
                      <a:gd name="T16" fmla="*/ 74 w 489"/>
                      <a:gd name="T17" fmla="*/ 406 h 1343"/>
                      <a:gd name="T18" fmla="*/ 104 w 489"/>
                      <a:gd name="T19" fmla="*/ 427 h 1343"/>
                      <a:gd name="T20" fmla="*/ 129 w 489"/>
                      <a:gd name="T21" fmla="*/ 437 h 1343"/>
                      <a:gd name="T22" fmla="*/ 159 w 489"/>
                      <a:gd name="T23" fmla="*/ 443 h 1343"/>
                      <a:gd name="T24" fmla="*/ 188 w 489"/>
                      <a:gd name="T25" fmla="*/ 448 h 1343"/>
                      <a:gd name="T26" fmla="*/ 221 w 489"/>
                      <a:gd name="T27" fmla="*/ 448 h 1343"/>
                      <a:gd name="T28" fmla="*/ 236 w 489"/>
                      <a:gd name="T29" fmla="*/ 443 h 1343"/>
                      <a:gd name="T30" fmla="*/ 244 w 489"/>
                      <a:gd name="T31" fmla="*/ 427 h 1343"/>
                      <a:gd name="T32" fmla="*/ 240 w 489"/>
                      <a:gd name="T33" fmla="*/ 400 h 1343"/>
                      <a:gd name="T34" fmla="*/ 219 w 489"/>
                      <a:gd name="T35" fmla="*/ 340 h 1343"/>
                      <a:gd name="T36" fmla="*/ 184 w 489"/>
                      <a:gd name="T37" fmla="*/ 134 h 1343"/>
                      <a:gd name="T38" fmla="*/ 178 w 489"/>
                      <a:gd name="T39" fmla="*/ 106 h 1343"/>
                      <a:gd name="T40" fmla="*/ 159 w 489"/>
                      <a:gd name="T41" fmla="*/ 90 h 134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2C2C2C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solidFill>
                  <a:schemeClr val="tx1"/>
                </a:solidFill>
                <a:latin typeface="Arial" panose="020B0604020202020204" pitchFamily="34" charset="0"/>
              </a:rPr>
              <a:t>数据的间接来源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数据的直接来源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 smtClean="0">
                <a:solidFill>
                  <a:schemeClr val="hlink"/>
                </a:solidFill>
                <a:latin typeface="Arial" panose="020B0604020202020204" pitchFamily="34" charset="0"/>
              </a:rPr>
              <a:t>原始数据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0010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  <a:sym typeface="Wingdings" panose="05000000000000000000" pitchFamily="2" charset="2"/>
              </a:rPr>
              <a:t>调查数据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sym typeface="Wingdings" panose="05000000000000000000" pitchFamily="2" charset="2"/>
              </a:rPr>
              <a:t>通过调查方法获得的数据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sym typeface="Wingdings" panose="05000000000000000000" pitchFamily="2" charset="2"/>
              </a:rPr>
              <a:t>通常是对社会现象而言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sym typeface="Wingdings" panose="05000000000000000000" pitchFamily="2" charset="2"/>
              </a:rPr>
              <a:t>通常取自有限总体 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  <a:sym typeface="Wingdings" panose="05000000000000000000" pitchFamily="2" charset="2"/>
              </a:rPr>
              <a:t>实验数据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sym typeface="Wingdings" panose="05000000000000000000" pitchFamily="2" charset="2"/>
              </a:rPr>
              <a:t>通过实验方法得到的数据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通常是对自然现象而言</a:t>
            </a:r>
            <a:r>
              <a:rPr lang="zh-CN" altLang="en-US" sz="260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也被广泛运用到社会科学中</a:t>
            </a:r>
          </a:p>
          <a:p>
            <a:pPr marL="1543050" lvl="2" indent="-457200" algn="just">
              <a:defRPr/>
            </a:pPr>
            <a:r>
              <a:rPr lang="zh-CN" altLang="en-US" sz="2200" smtClean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如心理学、教育学、社会学、经济学、管理学等</a:t>
            </a:r>
            <a:r>
              <a:rPr lang="zh-CN" altLang="en-US" sz="220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7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7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7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7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1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1026"/>
          <p:cNvSpPr>
            <a:spLocks noChangeArrowheads="1"/>
          </p:cNvSpPr>
          <p:nvPr/>
        </p:nvSpPr>
        <p:spPr bwMode="auto">
          <a:xfrm>
            <a:off x="1905000" y="304800"/>
            <a:ext cx="6781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2.2   </a:t>
            </a:r>
            <a:r>
              <a:rPr lang="zh-CN" altLang="en-US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调查</a:t>
            </a: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方法</a:t>
            </a:r>
            <a:endParaRPr lang="zh-CN" altLang="en-US" sz="40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39299" name="Rectangle 1027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06400" indent="-406400" eaLnBrk="0" hangingPunct="0">
              <a:spcBef>
                <a:spcPct val="20000"/>
              </a:spcBef>
              <a:defRPr kumimoji="1" sz="1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eaLnBrk="0" hangingPunct="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2.2.1  </a:t>
            </a:r>
            <a:r>
              <a:rPr lang="zh-CN" altLang="en-US" sz="3200" smtClean="0">
                <a:solidFill>
                  <a:schemeClr val="tx1"/>
                </a:solidFill>
              </a:rPr>
              <a:t>概率抽样与非概率抽样</a:t>
            </a:r>
          </a:p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2.2.2  </a:t>
            </a:r>
            <a:r>
              <a:rPr lang="zh-CN" altLang="en-US" sz="3200" smtClean="0">
                <a:solidFill>
                  <a:schemeClr val="tx1"/>
                </a:solidFill>
              </a:rPr>
              <a:t>搜集数据的基本方法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solidFill>
                  <a:schemeClr val="tx1"/>
                </a:solidFill>
                <a:latin typeface="Arial" panose="020B0604020202020204" pitchFamily="34" charset="0"/>
              </a:rPr>
              <a:t>概率抽样和非概率抽样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概率抽样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probability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48516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6477000" cy="45720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也称随机抽样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特点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按一定的概率以随机原则抽取样本</a:t>
            </a:r>
          </a:p>
          <a:p>
            <a:pPr marL="1543050" lvl="2" indent="-457200" algn="just"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抽取样本时使每个单位都有一定的机会被抽中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每个单位被抽中的概率是已知的，或是可以计算出来的 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当用样本对总体目标量进行估计时，要考虑到每个样本单位被抽中的概率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8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8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8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8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8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8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简单随机抽样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simple random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505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6482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</a:rPr>
              <a:t>从总体</a:t>
            </a:r>
            <a:r>
              <a:rPr lang="en-US" altLang="zh-CN" sz="2800" i="1" smtClean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2800" smtClean="0">
                <a:solidFill>
                  <a:schemeClr val="tx1"/>
                </a:solidFill>
              </a:rPr>
              <a:t>个单位中随机地抽取</a:t>
            </a:r>
            <a:r>
              <a:rPr lang="en-US" altLang="zh-CN" sz="2800" i="1" smtClean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2800" smtClean="0">
                <a:solidFill>
                  <a:schemeClr val="tx1"/>
                </a:solidFill>
              </a:rPr>
              <a:t>个单位作为样本，每个单位入抽样本的概率是相等的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</a:rPr>
              <a:t>最基本的抽样方法，是其它抽样方法的基础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</a:rPr>
              <a:t>特点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简单、直观，在抽样框完整时，可直接从中抽取样本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用样本统计量对目标量进行估计比较方便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</a:rPr>
              <a:t>局限性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当</a:t>
            </a:r>
            <a:r>
              <a:rPr lang="en-US" altLang="zh-CN" sz="2400" i="1" smtClean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2400" smtClean="0">
                <a:solidFill>
                  <a:schemeClr val="tx1"/>
                </a:solidFill>
              </a:rPr>
              <a:t>很大时，不易构造抽样框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抽出的单位很分散，给实施调查增加了困难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没有利用其它辅助信息以提高估计的效率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0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0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0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分层抽样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stratified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546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6482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将抽样单位按某种特征或某种规则划分为不同的层，然后从不同的层中独立、随机地抽取样本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优点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保证样本的结构与总体的结构比较相近，从而提高估计的精度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组织实施调查方便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既可以对总体参数进行估计，也可以对各层的目标量进行估计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9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整群抽样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cluster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52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6482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将总体中若干个单位合并为组</a:t>
            </a:r>
            <a:r>
              <a:rPr lang="en-US" altLang="zh-CN" smtClean="0">
                <a:solidFill>
                  <a:schemeClr val="tx1"/>
                </a:solidFill>
              </a:rPr>
              <a:t>(</a:t>
            </a:r>
            <a:r>
              <a:rPr lang="zh-CN" altLang="en-US" smtClean="0">
                <a:solidFill>
                  <a:schemeClr val="tx1"/>
                </a:solidFill>
              </a:rPr>
              <a:t>群</a:t>
            </a:r>
            <a:r>
              <a:rPr lang="en-US" altLang="zh-CN" smtClean="0">
                <a:solidFill>
                  <a:schemeClr val="tx1"/>
                </a:solidFill>
              </a:rPr>
              <a:t>),</a:t>
            </a:r>
            <a:r>
              <a:rPr lang="zh-CN" altLang="en-US" smtClean="0">
                <a:solidFill>
                  <a:schemeClr val="tx1"/>
                </a:solidFill>
              </a:rPr>
              <a:t>抽样时直接抽取群，然后对中选群中的所有单位全部实施调查</a:t>
            </a:r>
            <a:endParaRPr lang="zh-CN" altLang="en-US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特点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抽样时只需群的抽样框，可简化工作量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调查的地点相对集中，节省调查费用，方便调查的实施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缺点是估计的精度较差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2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2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2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2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系统抽样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systematic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567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将总体中的所有单位</a:t>
            </a:r>
            <a:r>
              <a:rPr lang="en-US" altLang="zh-CN" smtClean="0">
                <a:solidFill>
                  <a:schemeClr val="tx1"/>
                </a:solidFill>
              </a:rPr>
              <a:t>(</a:t>
            </a:r>
            <a:r>
              <a:rPr lang="zh-CN" altLang="en-US" smtClean="0">
                <a:solidFill>
                  <a:schemeClr val="tx1"/>
                </a:solidFill>
              </a:rPr>
              <a:t>抽样单位</a:t>
            </a:r>
            <a:r>
              <a:rPr lang="en-US" altLang="zh-CN" smtClean="0">
                <a:solidFill>
                  <a:schemeClr val="tx1"/>
                </a:solidFill>
              </a:rPr>
              <a:t>)</a:t>
            </a:r>
            <a:r>
              <a:rPr lang="zh-CN" altLang="en-US" smtClean="0">
                <a:solidFill>
                  <a:schemeClr val="tx1"/>
                </a:solidFill>
              </a:rPr>
              <a:t>按一定顺序排列，在规定的范围内随机地抽取一个单位作为初始单位，然后按事先规定好的规则确定其它样本单位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</a:rPr>
              <a:t>先从数字</a:t>
            </a:r>
            <a:r>
              <a:rPr lang="en-US" altLang="zh-CN" smtClean="0">
                <a:solidFill>
                  <a:schemeClr val="tx1"/>
                </a:solidFill>
              </a:rPr>
              <a:t>1</a:t>
            </a:r>
            <a:r>
              <a:rPr lang="zh-CN" altLang="en-US" smtClean="0">
                <a:solidFill>
                  <a:schemeClr val="tx1"/>
                </a:solidFill>
              </a:rPr>
              <a:t>到</a:t>
            </a:r>
            <a:r>
              <a:rPr lang="en-US" altLang="zh-CN" smtClean="0">
                <a:solidFill>
                  <a:schemeClr val="tx1"/>
                </a:solidFill>
              </a:rPr>
              <a:t>k</a:t>
            </a:r>
            <a:r>
              <a:rPr lang="zh-CN" altLang="en-US" smtClean="0">
                <a:solidFill>
                  <a:schemeClr val="tx1"/>
                </a:solidFill>
              </a:rPr>
              <a:t>之间随机抽取一个数字</a:t>
            </a:r>
            <a:r>
              <a:rPr lang="en-US" altLang="zh-CN" smtClean="0">
                <a:solidFill>
                  <a:schemeClr val="tx1"/>
                </a:solidFill>
              </a:rPr>
              <a:t>r</a:t>
            </a:r>
            <a:r>
              <a:rPr lang="zh-CN" altLang="en-US" smtClean="0">
                <a:solidFill>
                  <a:schemeClr val="tx1"/>
                </a:solidFill>
              </a:rPr>
              <a:t>作为初始单位，以后依次取</a:t>
            </a:r>
            <a:r>
              <a:rPr lang="en-US" altLang="zh-CN" smtClean="0">
                <a:solidFill>
                  <a:schemeClr val="tx1"/>
                </a:solidFill>
              </a:rPr>
              <a:t>r+k</a:t>
            </a:r>
            <a:r>
              <a:rPr lang="zh-CN" altLang="en-US" smtClean="0">
                <a:solidFill>
                  <a:schemeClr val="tx1"/>
                </a:solidFill>
              </a:rPr>
              <a:t>，</a:t>
            </a:r>
            <a:r>
              <a:rPr lang="en-US" altLang="zh-CN" smtClean="0">
                <a:solidFill>
                  <a:schemeClr val="tx1"/>
                </a:solidFill>
              </a:rPr>
              <a:t>r+2k…</a:t>
            </a:r>
            <a:r>
              <a:rPr lang="zh-CN" altLang="en-US" smtClean="0">
                <a:solidFill>
                  <a:schemeClr val="tx1"/>
                </a:solidFill>
              </a:rPr>
              <a:t>等单位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优点：操作简便，可提高估计的精度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缺点：对估计量方差的估计比较困难</a:t>
            </a:r>
            <a:endParaRPr lang="zh-CN" altLang="en-US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多阶段抽样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multi-stage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618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196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先抽取群，但并不是调查群内的所有单位，而是再进行一步抽样，从选中的群中抽取出若干个单位进行调查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200" smtClean="0">
                <a:solidFill>
                  <a:schemeClr val="tx1"/>
                </a:solidFill>
              </a:rPr>
              <a:t>二阶抽样中群是初级抽样单位，第二阶段抽取的是最终抽样单位。将该方法推广，使抽样的阶段数增多，就称为多阶段抽样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具有整群抽样的优点，保证样本相对集中，节约调查费用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需要包含所有低阶段抽样单位的抽样框；同时由于实行了再抽样，使调查单位在更广泛的范围内展开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在大规模的抽样调查中，是经常被采用的方法</a:t>
            </a:r>
            <a:r>
              <a:rPr lang="zh-CN" altLang="en-US" sz="260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7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28600"/>
            <a:ext cx="7162800" cy="10668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第 </a:t>
            </a:r>
            <a:r>
              <a:rPr lang="en-US" altLang="zh-CN" sz="4000" smtClean="0">
                <a:solidFill>
                  <a:schemeClr val="tx1"/>
                </a:solidFill>
                <a:latin typeface="Arial" panose="020B0604020202020204" pitchFamily="34" charset="0"/>
              </a:rPr>
              <a:t>2 </a:t>
            </a: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章   数据的搜集</a:t>
            </a:r>
            <a:endParaRPr lang="zh-CN" altLang="en-US" sz="7200" b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1905000"/>
            <a:ext cx="7620000" cy="4038600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tx1"/>
                </a:solidFill>
              </a:rPr>
              <a:t>2.1  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数据的来源</a:t>
            </a:r>
          </a:p>
          <a:p>
            <a:pPr algn="l">
              <a:defRPr/>
            </a:pPr>
            <a:r>
              <a:rPr lang="en-US" altLang="zh-CN" sz="3200" b="1" dirty="0" smtClean="0">
                <a:solidFill>
                  <a:schemeClr val="tx1"/>
                </a:solidFill>
              </a:rPr>
              <a:t>2.2  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调查</a:t>
            </a:r>
            <a:r>
              <a:rPr lang="zh-CN" altLang="en-US" sz="3200" b="1" dirty="0">
                <a:solidFill>
                  <a:schemeClr val="tx1"/>
                </a:solidFill>
              </a:rPr>
              <a:t>方法</a:t>
            </a:r>
            <a:endParaRPr lang="zh-CN" altLang="en-US" sz="3200" b="1" dirty="0" smtClean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US" altLang="zh-CN" sz="3200" b="1" dirty="0" smtClean="0">
                <a:solidFill>
                  <a:schemeClr val="tx1"/>
                </a:solidFill>
              </a:rPr>
              <a:t>2.3  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实验</a:t>
            </a:r>
            <a:r>
              <a:rPr lang="zh-CN" altLang="en-US" sz="3200" b="1" dirty="0">
                <a:solidFill>
                  <a:schemeClr val="tx1"/>
                </a:solidFill>
              </a:rPr>
              <a:t>方法</a:t>
            </a:r>
            <a:endParaRPr lang="zh-CN" altLang="en-US" sz="3200" b="1" dirty="0" smtClean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US" altLang="zh-CN" sz="3200" b="1" dirty="0" smtClean="0">
                <a:solidFill>
                  <a:schemeClr val="tx1"/>
                </a:solidFill>
              </a:rPr>
              <a:t>2.4  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数据的误差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非概率抽样</a:t>
            </a:r>
            <a:b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non-probability sampling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597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6482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相对于概率抽样而言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抽取样本时不是依据随机原则，而是根据研究目的对数据的要求，采用某种方式从总体中抽出部分单位对其实施调查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有方便抽样、判断抽样、自愿样本、滚雪球抽样、配额抽样等方式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9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方便抽样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638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6482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调查</a:t>
            </a: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过程中由调查员依据方便的原则，自行确定入抽样本的单位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latin typeface="Times New Roman" panose="02020603050405020304" pitchFamily="18" charset="0"/>
              </a:rPr>
              <a:t>调查员在街头、公园、商店等公共场所进行拦截调查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  <a:latin typeface="Times New Roman" panose="02020603050405020304" pitchFamily="18" charset="0"/>
              </a:rPr>
              <a:t>厂家在出售产品柜台前对路过顾客进行的调查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优点：</a:t>
            </a: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容易实施，调查的成本低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缺点：样本单位的确定带有随意性，样本无法代表有明确定义的总体，调查结果不宜推断总体</a:t>
            </a:r>
            <a:endParaRPr lang="zh-CN" altLang="en-US" sz="30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判断抽样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679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研究人员根据经验、判断和对研究对象的了解，有目的选择一些单位作为样本</a:t>
            </a:r>
          </a:p>
          <a:p>
            <a:pPr marL="1219200" lvl="1" indent="-533400" algn="just">
              <a:defRPr/>
            </a:pPr>
            <a:r>
              <a:rPr lang="zh-CN" altLang="en-US" sz="2600" smtClean="0">
                <a:solidFill>
                  <a:schemeClr val="tx1"/>
                </a:solidFill>
              </a:rPr>
              <a:t>有重点抽样，典型抽样，代表抽样等方式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判断抽样是主观的，样本选择的好坏取决于调研者的判断、经验、专业程度和创造性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抽样成本比较低，容易操作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样本是人为确定的，没有依据随机的原则，调查结果不能用于推断总体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自愿样本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659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被调查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者自愿参加，成为样本中的一分子，向调查人员提供有关信息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例如，参与报刊上和互联网上刊登的调查问卷活动，向某类节目拨打热线电话等，都属于自愿样本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自愿样本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与抽样的随机性无关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样本是有偏的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不能依据样本的信息推断总体</a:t>
            </a:r>
            <a:endParaRPr lang="zh-CN" altLang="en-US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3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滚雪球抽样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先选择一组调查单位，对其实施调查之后，再请他们提供另外一些属于研究总体的调查对象，调查人员根据所提供的线索，进行此后的调查。这个过程持续下去，就会形成滚雪球效应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适合于对稀少群体和特定群体研究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smtClean="0">
                <a:solidFill>
                  <a:schemeClr val="tx1"/>
                </a:solidFill>
              </a:rPr>
              <a:t>优点：容易找到那些属于特定群体的被调查者，调查的成本也比较低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配额抽样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先将总体中的所有单位按一定的标志</a:t>
            </a:r>
            <a:r>
              <a:rPr lang="en-US" altLang="zh-CN" smtClean="0">
                <a:solidFill>
                  <a:schemeClr val="tx1"/>
                </a:solidFill>
              </a:rPr>
              <a:t>(</a:t>
            </a:r>
            <a:r>
              <a:rPr lang="zh-CN" altLang="en-US" smtClean="0">
                <a:solidFill>
                  <a:schemeClr val="tx1"/>
                </a:solidFill>
              </a:rPr>
              <a:t>变量</a:t>
            </a:r>
            <a:r>
              <a:rPr lang="en-US" altLang="zh-CN" smtClean="0">
                <a:solidFill>
                  <a:schemeClr val="tx1"/>
                </a:solidFill>
              </a:rPr>
              <a:t>)</a:t>
            </a:r>
            <a:r>
              <a:rPr lang="zh-CN" altLang="en-US" smtClean="0">
                <a:solidFill>
                  <a:schemeClr val="tx1"/>
                </a:solidFill>
              </a:rPr>
              <a:t>分为若干类，然后在每个类中采用方便抽样或判断抽样的方式选取样本单位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操作简单，可以保证总体中不同类别的单位都能包括在所抽的样本之中，使得样本的结构和总体的结构类似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抽取具体样本单位时，不是依据随机原则，属于非概率抽样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概率抽样与非概率抽样的比较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4958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400" smtClean="0">
                <a:solidFill>
                  <a:schemeClr val="tx1"/>
                </a:solidFill>
              </a:rPr>
              <a:t>概率</a:t>
            </a:r>
            <a:r>
              <a:rPr lang="zh-CN" altLang="en-US" sz="3400" smtClean="0">
                <a:solidFill>
                  <a:schemeClr val="tx1"/>
                </a:solidFill>
                <a:latin typeface="Times New Roman" panose="02020603050405020304" pitchFamily="18" charset="0"/>
              </a:rPr>
              <a:t>抽样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依据随机原则抽选样本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样本统计量的理论分布存在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可根据调查的结果推断总体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400" smtClean="0">
                <a:solidFill>
                  <a:schemeClr val="tx1"/>
                </a:solidFill>
              </a:rPr>
              <a:t>非概率</a:t>
            </a:r>
            <a:r>
              <a:rPr lang="zh-CN" altLang="en-US" sz="3400" smtClean="0">
                <a:solidFill>
                  <a:schemeClr val="tx1"/>
                </a:solidFill>
                <a:latin typeface="Times New Roman" panose="02020603050405020304" pitchFamily="18" charset="0"/>
              </a:rPr>
              <a:t>抽样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不是依据随机原则抽选样本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样本统计量的分布是不确定的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3000" smtClean="0">
                <a:solidFill>
                  <a:schemeClr val="tx1"/>
                </a:solidFill>
                <a:latin typeface="Times New Roman" panose="02020603050405020304" pitchFamily="18" charset="0"/>
              </a:rPr>
              <a:t>无法使用样本的结果推断总体</a:t>
            </a:r>
            <a:endParaRPr lang="zh-CN" altLang="en-US" sz="30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solidFill>
                  <a:schemeClr val="tx1"/>
                </a:solidFill>
              </a:rPr>
              <a:t>搜集数据的基本方法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搜集数据的基本方法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8371" name="Object 5"/>
          <p:cNvGraphicFramePr>
            <a:graphicFrameLocks noChangeAspect="1"/>
          </p:cNvGraphicFramePr>
          <p:nvPr/>
        </p:nvGraphicFramePr>
        <p:xfrm>
          <a:off x="644525" y="1752600"/>
          <a:ext cx="801846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MS Org Chart" r:id="rId4" imgW="2164080" imgH="1377696" progId="OrgPlusWOPX.4">
                  <p:embed followColorScheme="full"/>
                </p:oleObj>
              </mc:Choice>
              <mc:Fallback>
                <p:oleObj name="MS Org Chart" r:id="rId4" imgW="2164080" imgH="1377696" progId="OrgPlusWOPX.4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1752600"/>
                        <a:ext cx="801846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自填式问卷调查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782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1534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cs typeface="Times New Roman" panose="02020603050405020304" pitchFamily="18" charset="0"/>
              </a:rPr>
              <a:t>没有调查员协助的情况下由被调查者自己完成调查问卷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solidFill>
                  <a:schemeClr val="tx1"/>
                </a:solidFill>
                <a:cs typeface="Times New Roman" panose="02020603050405020304" pitchFamily="18" charset="0"/>
              </a:rPr>
              <a:t>问卷递送方法有：调查员分发、邮寄、网络、媒体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cs typeface="Times New Roman" panose="02020603050405020304" pitchFamily="18" charset="0"/>
              </a:rPr>
              <a:t>要求调查问卷结构严谨，有清楚的说明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</a:rPr>
              <a:t>弱点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问卷的返回率比较低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不适合结构复杂的问卷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调查周期比较长 </a:t>
            </a:r>
          </a:p>
          <a:p>
            <a:pPr marL="1219200" lvl="1" indent="-533400" algn="just">
              <a:defRPr/>
            </a:pPr>
            <a:r>
              <a:rPr lang="zh-CN" altLang="en-US" sz="2400" smtClean="0">
                <a:solidFill>
                  <a:schemeClr val="tx1"/>
                </a:solidFill>
              </a:rPr>
              <a:t>数据搜集过程中出现的问题难于及时采取调改措施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学习目标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153400" cy="4114800"/>
          </a:xfrm>
        </p:spPr>
        <p:txBody>
          <a:bodyPr/>
          <a:lstStyle/>
          <a:p>
            <a:pPr marL="609600" indent="-609600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数据的来源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搜集数据的调查方法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搜集</a:t>
            </a:r>
            <a:r>
              <a:rPr lang="zh-CN" altLang="en-US" b="1" dirty="0" smtClean="0">
                <a:solidFill>
                  <a:schemeClr val="tx1"/>
                </a:solidFill>
              </a:rPr>
              <a:t>数据的实验方法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数据的</a:t>
            </a:r>
            <a:r>
              <a:rPr lang="zh-CN" altLang="en-US" b="1" dirty="0" smtClean="0">
                <a:solidFill>
                  <a:schemeClr val="tx1"/>
                </a:solidFill>
              </a:rPr>
              <a:t>误差</a:t>
            </a:r>
            <a:endParaRPr lang="zh-CN" altLang="en-US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面访式问卷调查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80354" name="Rectangle 1122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924800" cy="44958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cs typeface="Times New Roman" panose="02020603050405020304" pitchFamily="18" charset="0"/>
              </a:rPr>
              <a:t>调查员与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被调查者面对面提问、被调查者回答的一种调查方式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cs typeface="Times New Roman" panose="02020603050405020304" pitchFamily="18" charset="0"/>
              </a:rPr>
              <a:t>优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可提高调查的回答率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可提高调查数据的质量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能调节数据搜集所花费的时间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cs typeface="Times New Roman" panose="02020603050405020304" pitchFamily="18" charset="0"/>
              </a:rPr>
              <a:t>弱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调查的成本较高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调查过程的质量控制有一定难度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0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0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0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0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354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电话式问卷调查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82405" name="Rectangle 101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848600" cy="44958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通过电话向被调查者实施调查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特点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</a:rPr>
              <a:t>速度快，能在短时间内完成调查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</a:rPr>
              <a:t>适合于样本单位十分分散的情况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局限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</a:rPr>
              <a:t>如果被调查者没有电话，调查将无法实施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</a:rPr>
              <a:t>访问的时间不能太长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</a:rPr>
              <a:t>使用的问卷需要简单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</a:rPr>
              <a:t>被访者不愿意接受调查时，难以说服</a:t>
            </a:r>
            <a:endParaRPr lang="zh-CN" altLang="en-US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2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2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2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2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2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2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2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2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24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24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405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观察式调查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752600"/>
            <a:ext cx="5029200" cy="4267200"/>
          </a:xfrm>
        </p:spPr>
        <p:txBody>
          <a:bodyPr/>
          <a:lstStyle/>
          <a:p>
            <a:pPr marL="609600" indent="-609600" algn="just">
              <a:defRPr/>
            </a:pPr>
            <a:r>
              <a:rPr lang="en-US" altLang="zh-CN" smtClean="0">
                <a:solidFill>
                  <a:schemeClr val="tx1"/>
                </a:solidFill>
              </a:rPr>
              <a:t>1.	</a:t>
            </a:r>
            <a:r>
              <a:rPr lang="zh-CN" altLang="en-US" smtClean="0">
                <a:solidFill>
                  <a:schemeClr val="tx1"/>
                </a:solidFill>
              </a:rPr>
              <a:t>就调查对象的行动和意识，调查人员边观察边记录以收集所需信息</a:t>
            </a:r>
          </a:p>
          <a:p>
            <a:pPr marL="609600" indent="-609600" algn="just">
              <a:spcBef>
                <a:spcPct val="24000"/>
              </a:spcBef>
              <a:defRPr/>
            </a:pPr>
            <a:r>
              <a:rPr lang="en-US" altLang="zh-CN" smtClean="0">
                <a:solidFill>
                  <a:schemeClr val="tx1"/>
                </a:solidFill>
              </a:rPr>
              <a:t>2.	</a:t>
            </a:r>
            <a:r>
              <a:rPr lang="zh-CN" altLang="en-US" smtClean="0">
                <a:solidFill>
                  <a:schemeClr val="tx1"/>
                </a:solidFill>
              </a:rPr>
              <a:t>调查人员不是强行介入</a:t>
            </a:r>
          </a:p>
          <a:p>
            <a:pPr marL="609600" indent="-609600" algn="just">
              <a:spcBef>
                <a:spcPct val="24000"/>
              </a:spcBef>
              <a:buFontTx/>
              <a:buAutoNum type="arabicPeriod" startAt="3"/>
              <a:defRPr/>
            </a:pPr>
            <a:r>
              <a:rPr lang="zh-CN" altLang="en-US" smtClean="0">
                <a:solidFill>
                  <a:schemeClr val="tx1"/>
                </a:solidFill>
              </a:rPr>
              <a:t>能够在被调查者不察觉的情况下获得资料</a:t>
            </a:r>
          </a:p>
          <a:p>
            <a:pPr marL="1219200" lvl="1" indent="-533400" algn="just">
              <a:spcBef>
                <a:spcPct val="24000"/>
              </a:spcBef>
              <a:defRPr/>
            </a:pPr>
            <a:r>
              <a:rPr lang="zh-CN" altLang="en-US" smtClean="0">
                <a:solidFill>
                  <a:schemeClr val="tx1"/>
                </a:solidFill>
              </a:rPr>
              <a:t>如交通流量的调查</a:t>
            </a:r>
          </a:p>
        </p:txBody>
      </p:sp>
      <p:pic>
        <p:nvPicPr>
          <p:cNvPr id="66564" name="Picture 6" descr="PE07677_">
            <a:hlinkHover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31242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DFFE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7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各调查方法的比较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8857" name="Group 409"/>
          <p:cNvGraphicFramePr>
            <a:graphicFrameLocks noGrp="1"/>
          </p:cNvGraphicFramePr>
          <p:nvPr/>
        </p:nvGraphicFramePr>
        <p:xfrm>
          <a:off x="609600" y="1676400"/>
          <a:ext cx="8077200" cy="4591050"/>
        </p:xfrm>
        <a:graphic>
          <a:graphicData uri="http://schemas.openxmlformats.org/drawingml/2006/table">
            <a:tbl>
              <a:tblPr/>
              <a:tblGrid>
                <a:gridCol w="2667000"/>
                <a:gridCol w="1828800"/>
                <a:gridCol w="1562100"/>
                <a:gridCol w="2019300"/>
              </a:tblGrid>
              <a:tr h="5524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微软简综艺" pitchFamily="49" charset="-122"/>
                        <a:ea typeface="微软简综艺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自填式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面访式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电话式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603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调查时间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慢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中等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快捷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5619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调查费用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6111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问卷难度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要求容易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可以复杂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要求容易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5619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有形辅助物的使用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中等利用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充分利用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无法利用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6207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调查过程控制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简单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复杂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容易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5603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调查员作用的发挥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无法发挥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充分发挥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一般发挥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5619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微软简综艺" pitchFamily="49" charset="-122"/>
                          <a:ea typeface="微软简综艺" pitchFamily="49" charset="-122"/>
                        </a:rPr>
                        <a:t>回答率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最低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较高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rgbClr val="F0F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创艺简细圆" pitchFamily="2" charset="-122"/>
                          <a:ea typeface="创艺简细圆" pitchFamily="2" charset="-122"/>
                        </a:rPr>
                        <a:t>一般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ChangeArrowheads="1"/>
          </p:cNvSpPr>
          <p:nvPr/>
        </p:nvSpPr>
        <p:spPr bwMode="auto">
          <a:xfrm>
            <a:off x="1905000" y="304800"/>
            <a:ext cx="6781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2.3   </a:t>
            </a:r>
            <a:r>
              <a:rPr lang="zh-CN" altLang="en-US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实验</a:t>
            </a: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方法</a:t>
            </a:r>
            <a:endParaRPr lang="zh-CN" altLang="en-US" sz="40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06400" indent="-406400" eaLnBrk="0" hangingPunct="0">
              <a:spcBef>
                <a:spcPct val="20000"/>
              </a:spcBef>
              <a:defRPr kumimoji="1" sz="1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eaLnBrk="0" hangingPunct="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2.3.1  </a:t>
            </a:r>
            <a:r>
              <a:rPr lang="zh-CN" altLang="en-US" sz="3200" smtClean="0">
                <a:solidFill>
                  <a:schemeClr val="tx1"/>
                </a:solidFill>
              </a:rPr>
              <a:t>实验组和对照组</a:t>
            </a:r>
          </a:p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2.3.2  </a:t>
            </a:r>
            <a:r>
              <a:rPr lang="zh-CN" altLang="en-US" sz="3200" smtClean="0">
                <a:solidFill>
                  <a:schemeClr val="tx1"/>
                </a:solidFill>
              </a:rPr>
              <a:t>实验中的若干问题</a:t>
            </a:r>
          </a:p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2.3.3  </a:t>
            </a:r>
            <a:r>
              <a:rPr lang="zh-CN" altLang="en-US" sz="3200" smtClean="0">
                <a:solidFill>
                  <a:schemeClr val="tx1"/>
                </a:solidFill>
              </a:rPr>
              <a:t>实验中的统计</a:t>
            </a:r>
          </a:p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2.3.4  </a:t>
            </a:r>
            <a:r>
              <a:rPr lang="zh-CN" altLang="en-US" sz="3200" smtClean="0">
                <a:solidFill>
                  <a:schemeClr val="tx1"/>
                </a:solidFill>
              </a:rPr>
              <a:t>实验法案例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实验组和对照组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153400" cy="43434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将研究对象分为两组：实验组和对照组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实验组和随机组的产生应遵循随机原则，而且应该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匹配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匹配指对实验单位的背景材料进行分析比较，将情况类似的每对单位分别随机地分配到实验组和对照组</a:t>
            </a:r>
            <a:endParaRPr lang="zh-CN" altLang="en-US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实验中的若干问题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153400" cy="4343400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人的意愿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研究的对象是人的时候，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在划分实验组和对照组时的随机原则将面临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挑战</a:t>
            </a:r>
            <a:endParaRPr lang="zh-CN" altLang="en-US" smtClean="0">
              <a:solidFill>
                <a:schemeClr val="tx1"/>
              </a:solidFill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心理问题 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人们对被研究非常敏感，这使得他们更加注意自我，从而走到事物的另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一个极端</a:t>
            </a:r>
            <a:r>
              <a:rPr lang="zh-CN" altLang="en-US" smtClean="0">
                <a:solidFill>
                  <a:schemeClr val="tx1"/>
                </a:solidFill>
              </a:rPr>
              <a:t> 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道德问题 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当某种实验涉及道德问题时，人们会处于进退两难的尴尬境地</a:t>
            </a:r>
            <a:r>
              <a:rPr lang="zh-CN" altLang="en-US" smtClean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实验中的统计</a:t>
            </a:r>
            <a:endParaRPr lang="zh-CN" altLang="en-US" sz="3600" smtClean="0">
              <a:solidFill>
                <a:schemeClr val="hlink"/>
              </a:solidFill>
            </a:endParaRP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0386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实验设计本身就是一个统计问题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确定进行实验所需要的单位的个数，以保证实验可以达到统计显著的结果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将统计的思想融入到实验设计中，使实验设计符合统计分析的标准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对实验数据进行分析时，统计可以提供最恰当的分析方法 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1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auto">
          <a:xfrm>
            <a:off x="1905000" y="304800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eaLnBrk="0" hangingPunct="0">
              <a:lnSpc>
                <a:spcPct val="95000"/>
              </a:lnSpc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4000" smtClean="0">
                <a:solidFill>
                  <a:schemeClr val="tx1"/>
                </a:solidFill>
                <a:latin typeface="Arial" panose="020B0604020202020204" pitchFamily="34" charset="0"/>
              </a:rPr>
              <a:t>2.4   </a:t>
            </a: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数据的误差</a:t>
            </a:r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06400" indent="-406400" eaLnBrk="0" hangingPunct="0">
              <a:spcBef>
                <a:spcPct val="20000"/>
              </a:spcBef>
              <a:defRPr kumimoji="1" sz="1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eaLnBrk="0" hangingPunct="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2.4.1  </a:t>
            </a:r>
            <a:r>
              <a:rPr lang="zh-CN" altLang="en-US" sz="3200" smtClean="0">
                <a:solidFill>
                  <a:schemeClr val="tx1"/>
                </a:solidFill>
              </a:rPr>
              <a:t>抽样误差</a:t>
            </a:r>
          </a:p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2.4.2  </a:t>
            </a:r>
            <a:r>
              <a:rPr lang="zh-CN" altLang="en-US" sz="3200" smtClean="0">
                <a:solidFill>
                  <a:schemeClr val="tx1"/>
                </a:solidFill>
              </a:rPr>
              <a:t>非抽样误差</a:t>
            </a:r>
          </a:p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2.4.3  </a:t>
            </a:r>
            <a:r>
              <a:rPr lang="zh-CN" altLang="en-US" sz="3200" smtClean="0">
                <a:solidFill>
                  <a:schemeClr val="tx1"/>
                </a:solidFill>
              </a:rPr>
              <a:t>误差的控制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数据的误差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354013" y="1733550"/>
          <a:ext cx="8434387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2" name="MS Org Chart" r:id="rId4" imgW="1600930" imgH="669002" progId="OrgPlusWOPX.4">
                  <p:embed followColorScheme="full"/>
                </p:oleObj>
              </mc:Choice>
              <mc:Fallback>
                <p:oleObj name="MS Org Chart" r:id="rId4" imgW="1600930" imgH="669002" progId="OrgPlusWOPX.4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1733550"/>
                        <a:ext cx="8434387" cy="414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1026"/>
          <p:cNvSpPr>
            <a:spLocks noChangeArrowheads="1"/>
          </p:cNvSpPr>
          <p:nvPr/>
        </p:nvSpPr>
        <p:spPr bwMode="auto">
          <a:xfrm>
            <a:off x="2057400" y="457200"/>
            <a:ext cx="6477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2.1   </a:t>
            </a:r>
            <a:r>
              <a:rPr lang="zh-CN" altLang="en-US" sz="4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数据的来源</a:t>
            </a:r>
          </a:p>
        </p:txBody>
      </p:sp>
      <p:sp>
        <p:nvSpPr>
          <p:cNvPr id="238596" name="Rectangle 1028"/>
          <p:cNvSpPr>
            <a:spLocks noChangeArrowheads="1"/>
          </p:cNvSpPr>
          <p:nvPr/>
        </p:nvSpPr>
        <p:spPr bwMode="auto">
          <a:xfrm>
            <a:off x="1042988" y="1981200"/>
            <a:ext cx="72009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spcBef>
                <a:spcPct val="20000"/>
              </a:spcBef>
              <a:defRPr kumimoji="1" sz="16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2.1.1  </a:t>
            </a:r>
            <a:r>
              <a:rPr lang="zh-CN" altLang="en-US" sz="3200" smtClean="0">
                <a:solidFill>
                  <a:schemeClr val="tx1"/>
                </a:solidFill>
              </a:rPr>
              <a:t>数据的间接来源</a:t>
            </a:r>
          </a:p>
          <a:p>
            <a:pPr>
              <a:spcBef>
                <a:spcPct val="24000"/>
              </a:spcBef>
              <a:defRPr/>
            </a:pPr>
            <a:r>
              <a:rPr lang="en-US" altLang="zh-CN" sz="3200" smtClean="0">
                <a:solidFill>
                  <a:schemeClr val="tx1"/>
                </a:solidFill>
              </a:rPr>
              <a:t>2.1.2  </a:t>
            </a:r>
            <a:r>
              <a:rPr lang="zh-CN" altLang="en-US" sz="3200" smtClean="0">
                <a:solidFill>
                  <a:schemeClr val="tx1"/>
                </a:solidFill>
              </a:rPr>
              <a:t>数据的直接来源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抽样误差</a:t>
            </a:r>
            <a:br>
              <a:rPr lang="zh-CN" altLang="en-US" sz="4000" smtClean="0">
                <a:solidFill>
                  <a:schemeClr val="tx1"/>
                </a:solidFill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sampling error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267200"/>
          </a:xfrm>
        </p:spPr>
        <p:txBody>
          <a:bodyPr/>
          <a:lstStyle/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由于抽样的随机性所带来的误差 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所有样本可能的结果与总体真值之间的平均性差异 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影响抽样误差的大小的因素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</a:rPr>
              <a:t>样本量的大小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</a:rPr>
              <a:t>总体的变异性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非抽样误差</a:t>
            </a:r>
            <a:br>
              <a:rPr lang="zh-CN" altLang="en-US" sz="4000" smtClean="0">
                <a:solidFill>
                  <a:schemeClr val="tx1"/>
                </a:solidFill>
              </a:rPr>
            </a:b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non-sampling error</a:t>
            </a:r>
            <a:r>
              <a:rPr lang="en-US" altLang="zh-CN" sz="3600" smtClean="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267200"/>
          </a:xfrm>
        </p:spPr>
        <p:txBody>
          <a:bodyPr/>
          <a:lstStyle/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相对抽样误差而言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除抽样误差之外的，由于其他原因造成的样本观察结果与总体真值之间的差异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存在于所有的调查之中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</a:rPr>
              <a:t>概率抽样，非概率抽样，全面性调查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有抽样框误差、回答误差、无回答误差、调查员误差、测量误差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7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误差的控制</a:t>
            </a:r>
            <a:endParaRPr lang="zh-CN" altLang="en-US" sz="360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343400"/>
          </a:xfrm>
        </p:spPr>
        <p:txBody>
          <a:bodyPr/>
          <a:lstStyle/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抽样误差可计算和控制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</a:rPr>
              <a:t>非抽样误差的控制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调查员的挑选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调查员的培训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督导员的调查专业水平</a:t>
            </a:r>
          </a:p>
          <a:p>
            <a:pPr marL="1219200" lvl="1" indent="-533400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调查过程控制</a:t>
            </a:r>
          </a:p>
          <a:p>
            <a:pPr marL="1543050" lvl="2" indent="-457200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调查结果进行检验、评估</a:t>
            </a:r>
          </a:p>
          <a:p>
            <a:pPr marL="1543050" lvl="2" indent="-457200">
              <a:defRPr/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现场调查人员进行奖惩的制度</a:t>
            </a:r>
            <a:endParaRPr lang="zh-CN" altLang="en-US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6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3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6781800" cy="9906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</a:rPr>
              <a:t>本章小结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8153400" cy="41910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数据的来源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调查</a:t>
            </a:r>
            <a:r>
              <a:rPr lang="zh-CN" altLang="en-US" b="1" dirty="0">
                <a:solidFill>
                  <a:schemeClr val="tx1"/>
                </a:solidFill>
              </a:rPr>
              <a:t>数据</a:t>
            </a:r>
            <a:endParaRPr lang="zh-CN" altLang="en-US" b="1" dirty="0" smtClean="0">
              <a:solidFill>
                <a:schemeClr val="tx1"/>
              </a:solidFill>
            </a:endParaRP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实验数据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数据的误差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1pPr>
            <a:lvl2pPr marL="742950" indent="-28575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2pPr>
            <a:lvl3pPr marL="11430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3pPr>
            <a:lvl4pPr marL="16002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4pPr>
            <a:lvl5pPr marL="2057400" indent="-228600" algn="ctr"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6000" b="1">
                <a:solidFill>
                  <a:schemeClr val="tx1"/>
                </a:solidFill>
                <a:latin typeface="Times New Roman" panose="02020603050405020304" pitchFamily="18" charset="0"/>
                <a:ea typeface="创艺简细圆" pitchFamily="2" charset="-122"/>
              </a:defRPr>
            </a:lvl9pPr>
          </a:lstStyle>
          <a:p>
            <a:r>
              <a:rPr lang="zh-CN" altLang="en-US">
                <a:latin typeface="Book Antiqua" panose="02040602050305030304" pitchFamily="18" charset="0"/>
                <a:ea typeface="宋体" panose="02010600030101010101" pitchFamily="2" charset="-122"/>
              </a:rPr>
              <a:t>结    束</a:t>
            </a:r>
          </a:p>
        </p:txBody>
      </p:sp>
      <p:graphicFrame>
        <p:nvGraphicFramePr>
          <p:cNvPr id="178180" name="Object 4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2" name="剪辑" r:id="rId5" imgW="3848100" imgH="5478463" progId="MS_ClipArt_Gallery.2">
                  <p:embed/>
                </p:oleObj>
              </mc:Choice>
              <mc:Fallback>
                <p:oleObj name="剪辑" r:id="rId5" imgW="3848100" imgH="5478463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134D1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smtClean="0">
                <a:solidFill>
                  <a:schemeClr val="tx1"/>
                </a:solidFill>
                <a:latin typeface="Arial" panose="020B0604020202020204" pitchFamily="34" charset="0"/>
              </a:rPr>
              <a:t>数据的间接来源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二手</a:t>
            </a:r>
            <a:r>
              <a:rPr lang="zh-CN" altLang="en-US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数据</a:t>
            </a:r>
            <a:endParaRPr lang="zh-CN" altLang="en-US" sz="40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46222" name="Rectangle 110"/>
          <p:cNvSpPr>
            <a:spLocks noGrp="1" noChangeArrowheads="1"/>
          </p:cNvSpPr>
          <p:nvPr>
            <p:ph type="body" idx="1"/>
          </p:nvPr>
        </p:nvSpPr>
        <p:spPr>
          <a:xfrm>
            <a:off x="755650" y="1752600"/>
            <a:ext cx="7920038" cy="419735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sym typeface="Wingdings" panose="05000000000000000000" pitchFamily="2" charset="2"/>
              </a:rPr>
              <a:t>统计部门和政府部门公布的有关资料，如各类统计年鉴</a:t>
            </a:r>
          </a:p>
          <a:p>
            <a:pPr algn="just"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sym typeface="Wingdings" panose="05000000000000000000" pitchFamily="2" charset="2"/>
              </a:rPr>
              <a:t>各类经济信息中心、信息咨询机构、专业调查机构等提供的数据</a:t>
            </a:r>
          </a:p>
          <a:p>
            <a:pPr algn="just"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sym typeface="Wingdings" panose="05000000000000000000" pitchFamily="2" charset="2"/>
              </a:rPr>
              <a:t>各类专业期刊、报纸、书籍所提供的资料</a:t>
            </a:r>
          </a:p>
          <a:p>
            <a:pPr algn="just"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sym typeface="Wingdings" panose="05000000000000000000" pitchFamily="2" charset="2"/>
              </a:rPr>
              <a:t>各种会议，如博览会、展销会、交易会及专业性、学术性研讨会上交流的有关资料</a:t>
            </a:r>
          </a:p>
          <a:p>
            <a:pPr algn="just"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smtClean="0">
                <a:solidFill>
                  <a:schemeClr val="tx1"/>
                </a:solidFill>
                <a:sym typeface="Wingdings" panose="05000000000000000000" pitchFamily="2" charset="2"/>
              </a:rPr>
              <a:t>从互联网或图书馆查阅到的相关资料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6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6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6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6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6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6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6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6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6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6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222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二手</a:t>
            </a:r>
            <a:r>
              <a:rPr lang="zh-CN" altLang="en-US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数据</a:t>
            </a:r>
            <a:endParaRPr lang="zh-CN" altLang="en-US" sz="3600" dirty="0" smtClean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31164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7783513" cy="4114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业务资料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，如与业务经营活动有关的各种单据，记录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经营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活动过程中的各种统计报表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各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种财务，会计核算和分析资料等</a:t>
            </a:r>
            <a:endParaRPr lang="zh-CN" altLang="en-US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1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1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1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1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6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二手数据的特点</a:t>
            </a:r>
          </a:p>
        </p:txBody>
      </p:sp>
      <p:sp>
        <p:nvSpPr>
          <p:cNvPr id="429116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001000" cy="4572000"/>
          </a:xfrm>
        </p:spPr>
        <p:txBody>
          <a:bodyPr/>
          <a:lstStyle/>
          <a:p>
            <a:pPr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搜集容易，采集成本低</a:t>
            </a:r>
          </a:p>
          <a:p>
            <a:pPr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作用广泛</a:t>
            </a:r>
          </a:p>
          <a:p>
            <a:pPr marL="1143000" lvl="1" indent="-457200" algn="just"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分析所要研究的问题</a:t>
            </a:r>
          </a:p>
          <a:p>
            <a:pPr marL="1143000" lvl="1" indent="-457200" algn="just"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提供研究问题的背景</a:t>
            </a:r>
          </a:p>
          <a:p>
            <a:pPr marL="1143000" lvl="1" indent="-457200" algn="just"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帮助研究者更好地定义问题</a:t>
            </a:r>
          </a:p>
          <a:p>
            <a:pPr marL="1143000" lvl="1" indent="-457200" algn="just"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检验和回答某些疑问和假设</a:t>
            </a:r>
          </a:p>
          <a:p>
            <a:pPr marL="1143000" lvl="1" indent="-457200" algn="just"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寻找研究问题的思路和途径</a:t>
            </a:r>
          </a:p>
          <a:p>
            <a:pPr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搜集二手资料在研究中应优先考虑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9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9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9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9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9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9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9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9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6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</p:spPr>
        <p:txBody>
          <a:bodyPr/>
          <a:lstStyle/>
          <a:p>
            <a:pPr>
              <a:defRPr/>
            </a:pPr>
            <a:r>
              <a:rPr lang="zh-CN" altLang="en-US" sz="4000" smtClean="0">
                <a:solidFill>
                  <a:schemeClr val="tx1"/>
                </a:solidFill>
                <a:latin typeface="Arial" panose="020B0604020202020204" pitchFamily="34" charset="0"/>
              </a:rPr>
              <a:t>二手数据的评估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001000" cy="4495800"/>
          </a:xfrm>
        </p:spPr>
        <p:txBody>
          <a:bodyPr/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数据是谁搜集的？</a:t>
            </a:r>
          </a:p>
          <a:p>
            <a:pPr marL="1219200" lvl="1" indent="-533400" algn="just"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可信度评估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为什么目的而搜集的？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数据是怎样搜集的？ 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什么时候搜集的？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build="p" autoUpdateAnimBg="0"/>
    </p:bldLst>
  </p:timing>
</p:sld>
</file>

<file path=ppt/theme/theme1.xml><?xml version="1.0" encoding="utf-8"?>
<a:theme xmlns:a="http://schemas.openxmlformats.org/drawingml/2006/main" name="mcbensin">
  <a:themeElements>
    <a:clrScheme name="">
      <a:dk1>
        <a:srgbClr val="000000"/>
      </a:dk1>
      <a:lt1>
        <a:srgbClr val="FFFFFF"/>
      </a:lt1>
      <a:dk2>
        <a:srgbClr val="0A578C"/>
      </a:dk2>
      <a:lt2>
        <a:srgbClr val="00DFCA"/>
      </a:lt2>
      <a:accent1>
        <a:srgbClr val="DC0081"/>
      </a:accent1>
      <a:accent2>
        <a:srgbClr val="FAFD00"/>
      </a:accent2>
      <a:accent3>
        <a:srgbClr val="AAB4C5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E7B3D1"/>
      </a:folHlink>
    </a:clrScheme>
    <a:fontScheme name="mcben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6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创艺简细圆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6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创艺简细圆" pitchFamily="2" charset="-122"/>
          </a:defRPr>
        </a:defPPr>
      </a:lstStyle>
    </a:lnDef>
  </a:objectDefaults>
  <a:extraClrSchemeLst>
    <a:extraClrScheme>
      <a:clrScheme name="mcbens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bens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ben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474747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D989B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c:\powerpnt\template\sldshow\mcbensin.ppt</Template>
  <TotalTime>2876</TotalTime>
  <Pages>86</Pages>
  <Words>1951</Words>
  <Application>Microsoft Office PowerPoint</Application>
  <PresentationFormat>全屏显示(4:3)</PresentationFormat>
  <Paragraphs>258</Paragraphs>
  <Slides>44</Slides>
  <Notes>43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创艺简细圆</vt:lpstr>
      <vt:lpstr>Arial</vt:lpstr>
      <vt:lpstr>宋体</vt:lpstr>
      <vt:lpstr>黑体</vt:lpstr>
      <vt:lpstr>隶书</vt:lpstr>
      <vt:lpstr>Monotype Sorts</vt:lpstr>
      <vt:lpstr>微软简综艺</vt:lpstr>
      <vt:lpstr>Times New Roman</vt:lpstr>
      <vt:lpstr>Wingdings</vt:lpstr>
      <vt:lpstr>Book Antiqua</vt:lpstr>
      <vt:lpstr>mcbensin</vt:lpstr>
      <vt:lpstr>MS Org Chart</vt:lpstr>
      <vt:lpstr>剪辑</vt:lpstr>
      <vt:lpstr>第 2 章   数据的搜集</vt:lpstr>
      <vt:lpstr>第 2 章   数据的搜集</vt:lpstr>
      <vt:lpstr>学习目标</vt:lpstr>
      <vt:lpstr>PowerPoint 演示文稿</vt:lpstr>
      <vt:lpstr>数据的间接来源</vt:lpstr>
      <vt:lpstr>二手数据</vt:lpstr>
      <vt:lpstr>二手数据</vt:lpstr>
      <vt:lpstr>二手数据的特点</vt:lpstr>
      <vt:lpstr>二手数据的评估</vt:lpstr>
      <vt:lpstr>数据的间接来源</vt:lpstr>
      <vt:lpstr>数据的直接来源 (原始数据)</vt:lpstr>
      <vt:lpstr>PowerPoint 演示文稿</vt:lpstr>
      <vt:lpstr>概率抽样和非概率抽样</vt:lpstr>
      <vt:lpstr>概率抽样 (probability sampling)</vt:lpstr>
      <vt:lpstr>简单随机抽样 (simple random sampling)</vt:lpstr>
      <vt:lpstr>分层抽样 (stratified sampling)</vt:lpstr>
      <vt:lpstr>整群抽样 (cluster sampling)</vt:lpstr>
      <vt:lpstr>系统抽样 (systematic sampling)</vt:lpstr>
      <vt:lpstr>多阶段抽样 (multi-stage sampling)</vt:lpstr>
      <vt:lpstr>非概率抽样 (non-probability sampling)</vt:lpstr>
      <vt:lpstr>方便抽样</vt:lpstr>
      <vt:lpstr>判断抽样</vt:lpstr>
      <vt:lpstr>自愿样本</vt:lpstr>
      <vt:lpstr>滚雪球抽样</vt:lpstr>
      <vt:lpstr>配额抽样</vt:lpstr>
      <vt:lpstr>概率抽样与非概率抽样的比较</vt:lpstr>
      <vt:lpstr>搜集数据的基本方法</vt:lpstr>
      <vt:lpstr>搜集数据的基本方法</vt:lpstr>
      <vt:lpstr>自填式问卷调查</vt:lpstr>
      <vt:lpstr>面访式问卷调查</vt:lpstr>
      <vt:lpstr>电话式问卷调查</vt:lpstr>
      <vt:lpstr>观察式调查</vt:lpstr>
      <vt:lpstr>各调查方法的比较</vt:lpstr>
      <vt:lpstr>PowerPoint 演示文稿</vt:lpstr>
      <vt:lpstr>实验组和对照组</vt:lpstr>
      <vt:lpstr>实验中的若干问题</vt:lpstr>
      <vt:lpstr>实验中的统计</vt:lpstr>
      <vt:lpstr>PowerPoint 演示文稿</vt:lpstr>
      <vt:lpstr>数据的误差</vt:lpstr>
      <vt:lpstr>抽样误差 (sampling error)</vt:lpstr>
      <vt:lpstr>非抽样误差 (non-sampling error)</vt:lpstr>
      <vt:lpstr>误差的控制</vt:lpstr>
      <vt:lpstr>本章小结</vt:lpstr>
      <vt:lpstr>PowerPoint 演示文稿</vt:lpstr>
    </vt:vector>
  </TitlesOfParts>
  <Company>中国人民大学统计学系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数据的收集</dc:title>
  <dc:subject>统计学—PowerPoint</dc:subject>
  <dc:creator>贾俊平</dc:creator>
  <cp:keywords/>
  <dc:description/>
  <cp:lastModifiedBy>ThinkPad</cp:lastModifiedBy>
  <cp:revision>493</cp:revision>
  <cp:lastPrinted>1995-05-18T16:06:48Z</cp:lastPrinted>
  <dcterms:created xsi:type="dcterms:W3CDTF">1995-07-12T16:26:12Z</dcterms:created>
  <dcterms:modified xsi:type="dcterms:W3CDTF">2018-02-06T07:29:19Z</dcterms:modified>
</cp:coreProperties>
</file>